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2" r:id="rId2"/>
  </p:sldMasterIdLst>
  <p:notesMasterIdLst>
    <p:notesMasterId r:id="rId43"/>
  </p:notesMasterIdLst>
  <p:sldIdLst>
    <p:sldId id="256" r:id="rId3"/>
    <p:sldId id="305" r:id="rId4"/>
    <p:sldId id="259" r:id="rId5"/>
    <p:sldId id="322" r:id="rId6"/>
    <p:sldId id="323" r:id="rId7"/>
    <p:sldId id="324" r:id="rId8"/>
    <p:sldId id="325" r:id="rId9"/>
    <p:sldId id="326" r:id="rId10"/>
    <p:sldId id="302" r:id="rId11"/>
    <p:sldId id="321" r:id="rId12"/>
    <p:sldId id="306" r:id="rId13"/>
    <p:sldId id="327" r:id="rId14"/>
    <p:sldId id="328" r:id="rId15"/>
    <p:sldId id="329" r:id="rId16"/>
    <p:sldId id="348" r:id="rId17"/>
    <p:sldId id="309" r:id="rId18"/>
    <p:sldId id="318" r:id="rId19"/>
    <p:sldId id="308" r:id="rId20"/>
    <p:sldId id="314" r:id="rId21"/>
    <p:sldId id="301" r:id="rId22"/>
    <p:sldId id="341" r:id="rId23"/>
    <p:sldId id="342" r:id="rId24"/>
    <p:sldId id="343" r:id="rId25"/>
    <p:sldId id="344" r:id="rId26"/>
    <p:sldId id="330" r:id="rId27"/>
    <p:sldId id="331" r:id="rId28"/>
    <p:sldId id="332" r:id="rId29"/>
    <p:sldId id="333" r:id="rId30"/>
    <p:sldId id="334" r:id="rId31"/>
    <p:sldId id="335" r:id="rId32"/>
    <p:sldId id="336" r:id="rId33"/>
    <p:sldId id="337" r:id="rId34"/>
    <p:sldId id="347" r:id="rId35"/>
    <p:sldId id="285" r:id="rId36"/>
    <p:sldId id="287" r:id="rId37"/>
    <p:sldId id="300" r:id="rId38"/>
    <p:sldId id="288" r:id="rId39"/>
    <p:sldId id="296" r:id="rId40"/>
    <p:sldId id="345" r:id="rId41"/>
    <p:sldId id="346"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C3DF"/>
    <a:srgbClr val="15A53B"/>
    <a:srgbClr val="FD902E"/>
    <a:srgbClr val="A34C05"/>
    <a:srgbClr val="0D6D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8"/>
    <p:restoredTop sz="94646"/>
  </p:normalViewPr>
  <p:slideViewPr>
    <p:cSldViewPr snapToGrid="0" snapToObjects="1">
      <p:cViewPr varScale="1">
        <p:scale>
          <a:sx n="94" d="100"/>
          <a:sy n="94" d="100"/>
        </p:scale>
        <p:origin x="137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82120B-B5B7-3C4A-82B1-D8B00A074246}" type="datetimeFigureOut">
              <a:rPr lang="en-US" smtClean="0"/>
              <a:t>6/12/18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C18660-876F-0D4E-8FED-7EE4DCF845FA}" type="slidenum">
              <a:rPr lang="en-US" smtClean="0"/>
              <a:t>‹#›</a:t>
            </a:fld>
            <a:endParaRPr lang="en-US"/>
          </a:p>
        </p:txBody>
      </p:sp>
    </p:spTree>
    <p:extLst>
      <p:ext uri="{BB962C8B-B14F-4D97-AF65-F5344CB8AC3E}">
        <p14:creationId xmlns:p14="http://schemas.microsoft.com/office/powerpoint/2010/main" val="30924224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1</a:t>
            </a:fld>
            <a:endParaRPr lang="en-US"/>
          </a:p>
        </p:txBody>
      </p:sp>
    </p:spTree>
    <p:extLst>
      <p:ext uri="{BB962C8B-B14F-4D97-AF65-F5344CB8AC3E}">
        <p14:creationId xmlns:p14="http://schemas.microsoft.com/office/powerpoint/2010/main" val="2566075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75322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17</a:t>
            </a:fld>
            <a:endParaRPr lang="en-US"/>
          </a:p>
        </p:txBody>
      </p:sp>
    </p:spTree>
    <p:extLst>
      <p:ext uri="{BB962C8B-B14F-4D97-AF65-F5344CB8AC3E}">
        <p14:creationId xmlns:p14="http://schemas.microsoft.com/office/powerpoint/2010/main" val="4290577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a:t>
            </a:r>
            <a:r>
              <a:rPr lang="en-US" baseline="0" dirty="0"/>
              <a:t> are genres with specific purposes and structures. Don’t just transpose them to PowerPoint</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18</a:t>
            </a:fld>
            <a:endParaRPr lang="en-US"/>
          </a:p>
        </p:txBody>
      </p:sp>
    </p:spTree>
    <p:extLst>
      <p:ext uri="{BB962C8B-B14F-4D97-AF65-F5344CB8AC3E}">
        <p14:creationId xmlns:p14="http://schemas.microsoft.com/office/powerpoint/2010/main" val="1629949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good because they translate well</a:t>
            </a:r>
          </a:p>
        </p:txBody>
      </p:sp>
      <p:sp>
        <p:nvSpPr>
          <p:cNvPr id="4" name="Slide Number Placeholder 3"/>
          <p:cNvSpPr>
            <a:spLocks noGrp="1"/>
          </p:cNvSpPr>
          <p:nvPr>
            <p:ph type="sldNum" sz="quarter" idx="10"/>
          </p:nvPr>
        </p:nvSpPr>
        <p:spPr/>
        <p:txBody>
          <a:bodyPr/>
          <a:lstStyle/>
          <a:p>
            <a:fld id="{4BC18660-876F-0D4E-8FED-7EE4DCF845FA}" type="slidenum">
              <a:rPr lang="en-US" smtClean="0"/>
              <a:t>19</a:t>
            </a:fld>
            <a:endParaRPr lang="en-US"/>
          </a:p>
        </p:txBody>
      </p:sp>
    </p:spTree>
    <p:extLst>
      <p:ext uri="{BB962C8B-B14F-4D97-AF65-F5344CB8AC3E}">
        <p14:creationId xmlns:p14="http://schemas.microsoft.com/office/powerpoint/2010/main" val="1100650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people just putting PDFs in PP or </a:t>
            </a:r>
            <a:r>
              <a:rPr lang="en-US" dirty="0" err="1"/>
              <a:t>Prezi</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20</a:t>
            </a:fld>
            <a:endParaRPr lang="en-US"/>
          </a:p>
        </p:txBody>
      </p:sp>
    </p:spTree>
    <p:extLst>
      <p:ext uri="{BB962C8B-B14F-4D97-AF65-F5344CB8AC3E}">
        <p14:creationId xmlns:p14="http://schemas.microsoft.com/office/powerpoint/2010/main" val="2808106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How many of you read an article with regression coefficients in it in the past few days? Can you tell me what one of those coefficients was?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Some suggest to hide the table and</a:t>
            </a:r>
            <a:r>
              <a:rPr lang="en-US" baseline="0" dirty="0"/>
              <a:t> highlight specific rows, or draw circles on it or something. Why use a table at all? It doesn’t add to the story.</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Take audience</a:t>
            </a:r>
            <a:r>
              <a:rPr lang="en-US" baseline="0" dirty="0"/>
              <a:t> into consideration! </a:t>
            </a:r>
            <a:r>
              <a:rPr lang="en-US" dirty="0"/>
              <a:t>In academic presentations, academics quibble about the accuracy of coefficients and standard errors. Regular</a:t>
            </a:r>
            <a:r>
              <a:rPr lang="en-US" baseline="0" dirty="0"/>
              <a:t> people could care less and get scared by this</a:t>
            </a:r>
            <a:endParaRPr lang="en-US" dirty="0"/>
          </a:p>
          <a:p>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21</a:t>
            </a:fld>
            <a:endParaRPr lang="en-US"/>
          </a:p>
        </p:txBody>
      </p:sp>
    </p:spTree>
    <p:extLst>
      <p:ext uri="{BB962C8B-B14F-4D97-AF65-F5344CB8AC3E}">
        <p14:creationId xmlns:p14="http://schemas.microsoft.com/office/powerpoint/2010/main" val="118016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easier to understand, but does it tell a story? Still leaves interpretation up to the audience</a:t>
            </a:r>
          </a:p>
        </p:txBody>
      </p:sp>
      <p:sp>
        <p:nvSpPr>
          <p:cNvPr id="4" name="Slide Number Placeholder 3"/>
          <p:cNvSpPr>
            <a:spLocks noGrp="1"/>
          </p:cNvSpPr>
          <p:nvPr>
            <p:ph type="sldNum" sz="quarter" idx="10"/>
          </p:nvPr>
        </p:nvSpPr>
        <p:spPr/>
        <p:txBody>
          <a:bodyPr/>
          <a:lstStyle/>
          <a:p>
            <a:fld id="{4BC18660-876F-0D4E-8FED-7EE4DCF845FA}" type="slidenum">
              <a:rPr lang="en-US" smtClean="0"/>
              <a:t>22</a:t>
            </a:fld>
            <a:endParaRPr lang="en-US"/>
          </a:p>
        </p:txBody>
      </p:sp>
    </p:spTree>
    <p:extLst>
      <p:ext uri="{BB962C8B-B14F-4D97-AF65-F5344CB8AC3E}">
        <p14:creationId xmlns:p14="http://schemas.microsoft.com/office/powerpoint/2010/main" val="1413367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Ordered </a:t>
            </a:r>
            <a:r>
              <a:rPr lang="en-US" dirty="0" err="1"/>
              <a:t>logit</a:t>
            </a:r>
            <a:r>
              <a:rPr lang="en-US" dirty="0"/>
              <a:t>. No log odds. Just the predicted probabilities. People remember this. Not the coefficients.</a:t>
            </a:r>
          </a:p>
          <a:p>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23</a:t>
            </a:fld>
            <a:endParaRPr lang="en-US"/>
          </a:p>
        </p:txBody>
      </p:sp>
    </p:spTree>
    <p:extLst>
      <p:ext uri="{BB962C8B-B14F-4D97-AF65-F5344CB8AC3E}">
        <p14:creationId xmlns:p14="http://schemas.microsoft.com/office/powerpoint/2010/main" val="99883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remember pictures.</a:t>
            </a:r>
            <a:r>
              <a:rPr lang="en-US" baseline="0" dirty="0"/>
              <a:t> People understand pictures. Nobody except economists really understand odds ratios or standard errors</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24</a:t>
            </a:fld>
            <a:endParaRPr lang="en-US"/>
          </a:p>
        </p:txBody>
      </p:sp>
    </p:spTree>
    <p:extLst>
      <p:ext uri="{BB962C8B-B14F-4D97-AF65-F5344CB8AC3E}">
        <p14:creationId xmlns:p14="http://schemas.microsoft.com/office/powerpoint/2010/main" val="533898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1851294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It’s easy.</a:t>
            </a:r>
          </a:p>
        </p:txBody>
      </p:sp>
      <p:sp>
        <p:nvSpPr>
          <p:cNvPr id="4" name="Slide Number Placeholder 3"/>
          <p:cNvSpPr>
            <a:spLocks noGrp="1"/>
          </p:cNvSpPr>
          <p:nvPr>
            <p:ph type="sldNum" sz="quarter" idx="10"/>
          </p:nvPr>
        </p:nvSpPr>
        <p:spPr/>
        <p:txBody>
          <a:bodyPr/>
          <a:lstStyle/>
          <a:p>
            <a:fld id="{4BC18660-876F-0D4E-8FED-7EE4DCF845FA}" type="slidenum">
              <a:rPr lang="en-US" smtClean="0"/>
              <a:t>2</a:t>
            </a:fld>
            <a:endParaRPr lang="en-US"/>
          </a:p>
        </p:txBody>
      </p:sp>
    </p:spTree>
    <p:extLst>
      <p:ext uri="{BB962C8B-B14F-4D97-AF65-F5344CB8AC3E}">
        <p14:creationId xmlns:p14="http://schemas.microsoft.com/office/powerpoint/2010/main" val="2644815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switched order at conference presentations – only 12 minutes; why spend 10 talking about the literature or methods. Get to the results. </a:t>
            </a:r>
          </a:p>
        </p:txBody>
      </p:sp>
      <p:sp>
        <p:nvSpPr>
          <p:cNvPr id="4" name="Slide Number Placeholder 3"/>
          <p:cNvSpPr>
            <a:spLocks noGrp="1"/>
          </p:cNvSpPr>
          <p:nvPr>
            <p:ph type="sldNum" sz="quarter" idx="10"/>
          </p:nvPr>
        </p:nvSpPr>
        <p:spPr/>
        <p:txBody>
          <a:bodyPr/>
          <a:lstStyle/>
          <a:p>
            <a:fld id="{4BC18660-876F-0D4E-8FED-7EE4DCF845FA}"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395162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audience expects detailed regression tables and 45 minutes of the literature review,</a:t>
            </a:r>
            <a:r>
              <a:rPr lang="en-US" baseline="0" dirty="0"/>
              <a:t> then do it. But that’s going to be rare, even for a job talk.</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106646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91045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495542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666 rule, falsely attributed to Edward </a:t>
            </a:r>
            <a:r>
              <a:rPr lang="en-US" dirty="0" err="1"/>
              <a:t>Tufte</a:t>
            </a:r>
            <a:r>
              <a:rPr lang="en-US" dirty="0"/>
              <a:t>: Use no more than six words per bullet, six bullets per image, and six word slides in a row.</a:t>
            </a:r>
          </a:p>
          <a:p>
            <a:endParaRPr lang="en-US" dirty="0"/>
          </a:p>
          <a:p>
            <a:r>
              <a:rPr lang="en-US" dirty="0"/>
              <a:t>Wrong, but kind of useful guideline</a:t>
            </a:r>
          </a:p>
        </p:txBody>
      </p:sp>
      <p:sp>
        <p:nvSpPr>
          <p:cNvPr id="4" name="Slide Number Placeholder 3"/>
          <p:cNvSpPr>
            <a:spLocks noGrp="1"/>
          </p:cNvSpPr>
          <p:nvPr>
            <p:ph type="sldNum" sz="quarter" idx="10"/>
          </p:nvPr>
        </p:nvSpPr>
        <p:spPr/>
        <p:txBody>
          <a:bodyPr/>
          <a:lstStyle/>
          <a:p>
            <a:fld id="{4BC18660-876F-0D4E-8FED-7EE4DCF845FA}" type="slidenum">
              <a:rPr lang="en-US" smtClean="0"/>
              <a:t>34</a:t>
            </a:fld>
            <a:endParaRPr lang="en-US"/>
          </a:p>
        </p:txBody>
      </p:sp>
    </p:spTree>
    <p:extLst>
      <p:ext uri="{BB962C8B-B14F-4D97-AF65-F5344CB8AC3E}">
        <p14:creationId xmlns:p14="http://schemas.microsoft.com/office/powerpoint/2010/main" val="3125548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3-second conversations with</a:t>
            </a:r>
            <a:r>
              <a:rPr lang="en-US" baseline="0" dirty="0"/>
              <a:t> individuals in the audience, all around the audience</a:t>
            </a:r>
          </a:p>
          <a:p>
            <a:endParaRPr lang="en-US" baseline="0" dirty="0"/>
          </a:p>
          <a:p>
            <a:r>
              <a:rPr lang="en-US" baseline="0" dirty="0"/>
              <a:t>Standing vs. walking around. Try not to get stuck behind the podium or table or computer. Stand naturally. Engage the audience</a:t>
            </a:r>
          </a:p>
          <a:p>
            <a:r>
              <a:rPr lang="en-US" baseline="0" dirty="0"/>
              <a:t>Others in the wings, try to stay balanced, calm, no fidgeting. Be attentive—don</a:t>
            </a:r>
            <a:r>
              <a:rPr lang="fr-FR" baseline="0" dirty="0"/>
              <a:t>’</a:t>
            </a:r>
            <a:r>
              <a:rPr lang="en-US" baseline="0" dirty="0"/>
              <a:t>t ignore what’s going on</a:t>
            </a:r>
          </a:p>
          <a:p>
            <a:endParaRPr lang="en-US" baseline="0" dirty="0"/>
          </a:p>
          <a:p>
            <a:r>
              <a:rPr lang="en-US" baseline="0" dirty="0"/>
              <a:t>Try not to visibly look at the clock. That breaks the golden mean—disrupts the flow of the presentation, makes everyone think about the time</a:t>
            </a:r>
          </a:p>
          <a:p>
            <a:endParaRPr lang="en-US" baseline="0" dirty="0"/>
          </a:p>
          <a:p>
            <a:r>
              <a:rPr lang="en-US" baseline="0" dirty="0"/>
              <a:t>Don’t announce transitions. Introduce everyone at the beginning, but calmly and quickly pass the baton or clicker.</a:t>
            </a:r>
          </a:p>
          <a:p>
            <a:endParaRPr lang="en-US" baseline="0" dirty="0"/>
          </a:p>
          <a:p>
            <a:r>
              <a:rPr lang="en-US" baseline="0" dirty="0"/>
              <a:t>Don’t panic. If you click on the wrong button or accidentally advance the slide, just keep talking and calmly fix it. If the projector goes blank or the computer falls asleep, keep going. You don’t need to complain about the technology, just move on.</a:t>
            </a:r>
          </a:p>
          <a:p>
            <a:r>
              <a:rPr lang="en-US" baseline="0" dirty="0"/>
              <a:t>If an index card is out of order, try to keep going without pausing to find it</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35</a:t>
            </a:fld>
            <a:endParaRPr lang="en-US"/>
          </a:p>
        </p:txBody>
      </p:sp>
    </p:spTree>
    <p:extLst>
      <p:ext uri="{BB962C8B-B14F-4D97-AF65-F5344CB8AC3E}">
        <p14:creationId xmlns:p14="http://schemas.microsoft.com/office/powerpoint/2010/main" val="937913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There are notes here! I’ve been looking here the whole time!</a:t>
            </a:r>
          </a:p>
        </p:txBody>
      </p:sp>
      <p:sp>
        <p:nvSpPr>
          <p:cNvPr id="4" name="Slide Number Placeholder 3"/>
          <p:cNvSpPr>
            <a:spLocks noGrp="1"/>
          </p:cNvSpPr>
          <p:nvPr>
            <p:ph type="sldNum" sz="quarter" idx="10"/>
          </p:nvPr>
        </p:nvSpPr>
        <p:spPr/>
        <p:txBody>
          <a:bodyPr/>
          <a:lstStyle/>
          <a:p>
            <a:fld id="{4BC18660-876F-0D4E-8FED-7EE4DCF845FA}" type="slidenum">
              <a:rPr lang="en-US" smtClean="0"/>
              <a:t>37</a:t>
            </a:fld>
            <a:endParaRPr lang="en-US"/>
          </a:p>
        </p:txBody>
      </p:sp>
    </p:spTree>
    <p:extLst>
      <p:ext uri="{BB962C8B-B14F-4D97-AF65-F5344CB8AC3E}">
        <p14:creationId xmlns:p14="http://schemas.microsoft.com/office/powerpoint/2010/main" val="1426187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a:solidFill>
                  <a:prstClr val="black"/>
                </a:solidFill>
                <a:latin typeface="Calibri"/>
              </a:rPr>
              <a:pPr/>
              <a:t>38</a:t>
            </a:fld>
            <a:endParaRPr lang="en-US">
              <a:solidFill>
                <a:prstClr val="black"/>
              </a:solidFill>
              <a:latin typeface="Calibri"/>
            </a:endParaRPr>
          </a:p>
        </p:txBody>
      </p:sp>
    </p:spTree>
    <p:extLst>
      <p:ext uri="{BB962C8B-B14F-4D97-AF65-F5344CB8AC3E}">
        <p14:creationId xmlns:p14="http://schemas.microsoft.com/office/powerpoint/2010/main" val="2566075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balance is tricky, but you have basic tools to fix address</a:t>
            </a:r>
            <a:r>
              <a:rPr lang="en-US" baseline="0" dirty="0"/>
              <a:t> it.</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1306417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1747642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MPP arms you with a ton of complicated methods and tools. They’re powerful—even magic. Stats is still totally magic to me. But with complication comes nuance. Last week we covered CBA. There’s so much that goes into figuring out costs and benefits and standing. </a:t>
            </a:r>
          </a:p>
          <a:p>
            <a:r>
              <a:rPr lang="en-US" dirty="0"/>
              <a:t>CBA is nuanced, Stats are nuanced. Everything is nuanced. And</a:t>
            </a:r>
            <a:r>
              <a:rPr lang="en-US" baseline="0" dirty="0"/>
              <a:t> i</a:t>
            </a:r>
            <a:r>
              <a:rPr lang="en-US" dirty="0"/>
              <a:t>n general people don't care. </a:t>
            </a:r>
          </a:p>
          <a:p>
            <a:r>
              <a:rPr lang="en-US" dirty="0"/>
              <a:t>Your clients don't care—many don't understand the methods. They just want the numbers. We covered this in the </a:t>
            </a:r>
            <a:r>
              <a:rPr lang="en-US" dirty="0" err="1"/>
              <a:t>Bardach</a:t>
            </a:r>
            <a:r>
              <a:rPr lang="en-US" dirty="0"/>
              <a:t> memo structure. You have 600 words to convey your findings. You have 10 minutes to present them.</a:t>
            </a:r>
          </a:p>
          <a:p>
            <a:endParaRPr lang="en-US" dirty="0"/>
          </a:p>
          <a:p>
            <a:r>
              <a:rPr lang="en-US" dirty="0"/>
              <a:t>You have to present your findings in a clear, professional, memorable, and accurate way. </a:t>
            </a:r>
          </a:p>
          <a:p>
            <a:endParaRPr lang="en-US" dirty="0"/>
          </a:p>
          <a:p>
            <a:r>
              <a:rPr lang="en-US" dirty="0"/>
              <a:t>Today we'll talk about just that: how to give a professional presentation and fix this conundrum</a:t>
            </a:r>
          </a:p>
        </p:txBody>
      </p:sp>
      <p:sp>
        <p:nvSpPr>
          <p:cNvPr id="4" name="Slide Number Placeholder 3"/>
          <p:cNvSpPr>
            <a:spLocks noGrp="1"/>
          </p:cNvSpPr>
          <p:nvPr>
            <p:ph type="sldNum" sz="quarter" idx="10"/>
          </p:nvPr>
        </p:nvSpPr>
        <p:spPr/>
        <p:txBody>
          <a:bodyPr/>
          <a:lstStyle/>
          <a:p>
            <a:fld id="{4BC18660-876F-0D4E-8FED-7EE4DCF845FA}" type="slidenum">
              <a:rPr lang="en-US" smtClean="0"/>
              <a:t>3</a:t>
            </a:fld>
            <a:endParaRPr lang="en-US"/>
          </a:p>
        </p:txBody>
      </p:sp>
    </p:spTree>
    <p:extLst>
      <p:ext uri="{BB962C8B-B14F-4D97-AF65-F5344CB8AC3E}">
        <p14:creationId xmlns:p14="http://schemas.microsoft.com/office/powerpoint/2010/main" val="3461621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are symptoms of the larger issues</a:t>
            </a:r>
          </a:p>
        </p:txBody>
      </p:sp>
      <p:sp>
        <p:nvSpPr>
          <p:cNvPr id="4" name="Slide Number Placeholder 3"/>
          <p:cNvSpPr>
            <a:spLocks noGrp="1"/>
          </p:cNvSpPr>
          <p:nvPr>
            <p:ph type="sldNum" sz="quarter" idx="10"/>
          </p:nvPr>
        </p:nvSpPr>
        <p:spPr/>
        <p:txBody>
          <a:bodyPr/>
          <a:lstStyle/>
          <a:p>
            <a:fld id="{4BC18660-876F-0D4E-8FED-7EE4DCF845FA}" type="slidenum">
              <a:rPr lang="en-US" smtClean="0"/>
              <a:t>4</a:t>
            </a:fld>
            <a:endParaRPr lang="en-US"/>
          </a:p>
        </p:txBody>
      </p:sp>
    </p:spTree>
    <p:extLst>
      <p:ext uri="{BB962C8B-B14F-4D97-AF65-F5344CB8AC3E}">
        <p14:creationId xmlns:p14="http://schemas.microsoft.com/office/powerpoint/2010/main" val="252723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162503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is the underlying metaphysical meaning—what the author or</a:t>
            </a:r>
            <a:r>
              <a:rPr lang="en-US" baseline="0" dirty="0"/>
              <a:t> artist intends. The other is *how* they convey that message—what it looks like, what they used, etc.</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27610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Anti-war message from 1937 against Spanish</a:t>
            </a:r>
            <a:r>
              <a:rPr lang="en-US" baseline="0" dirty="0"/>
              <a:t> civil war</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883273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539306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www.wired.com</a:t>
            </a:r>
            <a:r>
              <a:rPr lang="en-US" dirty="0"/>
              <a:t>/2016/03/mapping-star-wars-force-awakens-characters/</a:t>
            </a:r>
          </a:p>
        </p:txBody>
      </p:sp>
      <p:sp>
        <p:nvSpPr>
          <p:cNvPr id="4" name="Slide Number Placeholder 3"/>
          <p:cNvSpPr>
            <a:spLocks noGrp="1"/>
          </p:cNvSpPr>
          <p:nvPr>
            <p:ph type="sldNum" sz="quarter" idx="10"/>
          </p:nvPr>
        </p:nvSpPr>
        <p:spPr/>
        <p:txBody>
          <a:bodyPr/>
          <a:lstStyle/>
          <a:p>
            <a:fld id="{4BC18660-876F-0D4E-8FED-7EE4DCF845FA}" type="slidenum">
              <a:rPr lang="en-US" smtClean="0"/>
              <a:t>10</a:t>
            </a:fld>
            <a:endParaRPr lang="en-US"/>
          </a:p>
        </p:txBody>
      </p:sp>
    </p:spTree>
    <p:extLst>
      <p:ext uri="{BB962C8B-B14F-4D97-AF65-F5344CB8AC3E}">
        <p14:creationId xmlns:p14="http://schemas.microsoft.com/office/powerpoint/2010/main" val="1312189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2940E2A-89CD-4341-A1DE-A1578F452F90}" type="datetimeFigureOut">
              <a:rPr lang="en-US" smtClean="0"/>
              <a:t>6/12/18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583B9-C899-AF4F-9182-1428E304C344}" type="slidenum">
              <a:rPr lang="en-US" smtClean="0"/>
              <a:t>‹#›</a:t>
            </a:fld>
            <a:endParaRPr lang="en-US"/>
          </a:p>
        </p:txBody>
      </p:sp>
    </p:spTree>
    <p:extLst>
      <p:ext uri="{BB962C8B-B14F-4D97-AF65-F5344CB8AC3E}">
        <p14:creationId xmlns:p14="http://schemas.microsoft.com/office/powerpoint/2010/main" val="398987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940E2A-89CD-4341-A1DE-A1578F452F90}" type="datetimeFigureOut">
              <a:rPr lang="en-US" smtClean="0"/>
              <a:t>6/12/18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7583B9-C899-AF4F-9182-1428E304C344}" type="slidenum">
              <a:rPr lang="en-US" smtClean="0"/>
              <a:t>‹#›</a:t>
            </a:fld>
            <a:endParaRPr lang="en-US"/>
          </a:p>
        </p:txBody>
      </p:sp>
    </p:spTree>
    <p:extLst>
      <p:ext uri="{BB962C8B-B14F-4D97-AF65-F5344CB8AC3E}">
        <p14:creationId xmlns:p14="http://schemas.microsoft.com/office/powerpoint/2010/main" val="845855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940E2A-89CD-4341-A1DE-A1578F452F90}" type="datetimeFigureOut">
              <a:rPr lang="en-US" smtClean="0"/>
              <a:t>6/12/18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583B9-C899-AF4F-9182-1428E304C344}" type="slidenum">
              <a:rPr lang="en-US" smtClean="0"/>
              <a:t>‹#›</a:t>
            </a:fld>
            <a:endParaRPr lang="en-US"/>
          </a:p>
        </p:txBody>
      </p:sp>
    </p:spTree>
    <p:extLst>
      <p:ext uri="{BB962C8B-B14F-4D97-AF65-F5344CB8AC3E}">
        <p14:creationId xmlns:p14="http://schemas.microsoft.com/office/powerpoint/2010/main" val="1516987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940E2A-89CD-4341-A1DE-A1578F452F90}" type="datetimeFigureOut">
              <a:rPr lang="en-US" smtClean="0"/>
              <a:t>6/12/18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583B9-C899-AF4F-9182-1428E304C344}" type="slidenum">
              <a:rPr lang="en-US" smtClean="0"/>
              <a:t>‹#›</a:t>
            </a:fld>
            <a:endParaRPr lang="en-US"/>
          </a:p>
        </p:txBody>
      </p:sp>
    </p:spTree>
    <p:extLst>
      <p:ext uri="{BB962C8B-B14F-4D97-AF65-F5344CB8AC3E}">
        <p14:creationId xmlns:p14="http://schemas.microsoft.com/office/powerpoint/2010/main" val="2134358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2940E2A-89CD-4341-A1DE-A1578F452F90}" type="datetimeFigureOut">
              <a:rPr lang="en-US" smtClean="0">
                <a:solidFill>
                  <a:prstClr val="black">
                    <a:tint val="75000"/>
                  </a:prstClr>
                </a:solidFill>
                <a:latin typeface="Calibri"/>
              </a:rPr>
              <a:pPr/>
              <a:t>6/12/18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321632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A34C05"/>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A34C05"/>
                </a:solidFill>
              </a:defRPr>
            </a:lvl1pPr>
            <a:lvl2pPr>
              <a:defRPr>
                <a:solidFill>
                  <a:srgbClr val="A34C05"/>
                </a:solidFill>
              </a:defRPr>
            </a:lvl2pPr>
            <a:lvl3pPr>
              <a:defRPr>
                <a:solidFill>
                  <a:srgbClr val="A34C05"/>
                </a:solidFill>
              </a:defRPr>
            </a:lvl3pPr>
            <a:lvl4pPr>
              <a:defRPr>
                <a:solidFill>
                  <a:srgbClr val="A34C05"/>
                </a:solidFill>
              </a:defRPr>
            </a:lvl4pPr>
            <a:lvl5pPr>
              <a:defRPr>
                <a:solidFill>
                  <a:srgbClr val="A34C0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2940E2A-89CD-4341-A1DE-A1578F452F90}" type="datetimeFigureOut">
              <a:rPr lang="en-US" smtClean="0">
                <a:solidFill>
                  <a:prstClr val="black">
                    <a:tint val="75000"/>
                  </a:prstClr>
                </a:solidFill>
                <a:latin typeface="Calibri"/>
              </a:rPr>
              <a:pPr/>
              <a:t>6/12/18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7" name="Rectangle 6"/>
          <p:cNvSpPr/>
          <p:nvPr userDrawn="1"/>
        </p:nvSpPr>
        <p:spPr>
          <a:xfrm>
            <a:off x="0" y="6247731"/>
            <a:ext cx="9144000" cy="610269"/>
          </a:xfrm>
          <a:prstGeom prst="rect">
            <a:avLst/>
          </a:prstGeom>
          <a:solidFill>
            <a:srgbClr val="0D6D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ectangle 7"/>
          <p:cNvSpPr/>
          <p:nvPr userDrawn="1"/>
        </p:nvSpPr>
        <p:spPr>
          <a:xfrm>
            <a:off x="0" y="0"/>
            <a:ext cx="9144000" cy="274638"/>
          </a:xfrm>
          <a:prstGeom prst="rect">
            <a:avLst/>
          </a:prstGeom>
          <a:solidFill>
            <a:srgbClr val="0D6D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9" name="Straight Connector 8"/>
          <p:cNvCxnSpPr/>
          <p:nvPr userDrawn="1"/>
        </p:nvCxnSpPr>
        <p:spPr>
          <a:xfrm>
            <a:off x="457200" y="1562084"/>
            <a:ext cx="8229600" cy="0"/>
          </a:xfrm>
          <a:prstGeom prst="line">
            <a:avLst/>
          </a:prstGeom>
          <a:ln>
            <a:solidFill>
              <a:srgbClr val="FD902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51966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940E2A-89CD-4341-A1DE-A1578F452F90}" type="datetimeFigureOut">
              <a:rPr lang="en-US" smtClean="0">
                <a:solidFill>
                  <a:prstClr val="black">
                    <a:tint val="75000"/>
                  </a:prstClr>
                </a:solidFill>
                <a:latin typeface="Calibri"/>
              </a:rPr>
              <a:pPr/>
              <a:t>6/12/18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01565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940E2A-89CD-4341-A1DE-A1578F452F90}" type="datetimeFigureOut">
              <a:rPr lang="en-US" smtClean="0">
                <a:solidFill>
                  <a:prstClr val="black">
                    <a:tint val="75000"/>
                  </a:prstClr>
                </a:solidFill>
                <a:latin typeface="Calibri"/>
              </a:rPr>
              <a:pPr/>
              <a:t>6/12/18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76902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940E2A-89CD-4341-A1DE-A1578F452F90}" type="datetimeFigureOut">
              <a:rPr lang="en-US" smtClean="0">
                <a:solidFill>
                  <a:prstClr val="black">
                    <a:tint val="75000"/>
                  </a:prstClr>
                </a:solidFill>
                <a:latin typeface="Calibri"/>
              </a:rPr>
              <a:pPr/>
              <a:t>6/12/18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03315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940E2A-89CD-4341-A1DE-A1578F452F90}" type="datetimeFigureOut">
              <a:rPr lang="en-US" smtClean="0">
                <a:solidFill>
                  <a:prstClr val="black">
                    <a:tint val="75000"/>
                  </a:prstClr>
                </a:solidFill>
                <a:latin typeface="Calibri"/>
              </a:rPr>
              <a:pPr/>
              <a:t>6/12/18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40128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940E2A-89CD-4341-A1DE-A1578F452F90}" type="datetimeFigureOut">
              <a:rPr lang="en-US" smtClean="0">
                <a:solidFill>
                  <a:prstClr val="black">
                    <a:tint val="75000"/>
                  </a:prstClr>
                </a:solidFill>
                <a:latin typeface="Calibri"/>
              </a:rPr>
              <a:pPr/>
              <a:t>6/12/18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82868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A34C05"/>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A34C05"/>
                </a:solidFill>
              </a:defRPr>
            </a:lvl1pPr>
            <a:lvl2pPr>
              <a:defRPr>
                <a:solidFill>
                  <a:srgbClr val="A34C05"/>
                </a:solidFill>
              </a:defRPr>
            </a:lvl2pPr>
            <a:lvl3pPr>
              <a:defRPr>
                <a:solidFill>
                  <a:srgbClr val="A34C05"/>
                </a:solidFill>
              </a:defRPr>
            </a:lvl3pPr>
            <a:lvl4pPr>
              <a:defRPr>
                <a:solidFill>
                  <a:srgbClr val="A34C05"/>
                </a:solidFill>
              </a:defRPr>
            </a:lvl4pPr>
            <a:lvl5pPr>
              <a:defRPr>
                <a:solidFill>
                  <a:srgbClr val="A34C0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2940E2A-89CD-4341-A1DE-A1578F452F90}" type="datetimeFigureOut">
              <a:rPr lang="en-US" smtClean="0"/>
              <a:t>6/12/18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583B9-C899-AF4F-9182-1428E304C344}" type="slidenum">
              <a:rPr lang="en-US" smtClean="0"/>
              <a:t>‹#›</a:t>
            </a:fld>
            <a:endParaRPr lang="en-US"/>
          </a:p>
        </p:txBody>
      </p:sp>
      <p:sp>
        <p:nvSpPr>
          <p:cNvPr id="7" name="Rectangle 6"/>
          <p:cNvSpPr/>
          <p:nvPr userDrawn="1"/>
        </p:nvSpPr>
        <p:spPr>
          <a:xfrm>
            <a:off x="0" y="6247731"/>
            <a:ext cx="9144000" cy="610269"/>
          </a:xfrm>
          <a:prstGeom prst="rect">
            <a:avLst/>
          </a:prstGeom>
          <a:solidFill>
            <a:srgbClr val="0D6D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274638"/>
          </a:xfrm>
          <a:prstGeom prst="rect">
            <a:avLst/>
          </a:prstGeom>
          <a:solidFill>
            <a:srgbClr val="0D6D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userDrawn="1"/>
        </p:nvCxnSpPr>
        <p:spPr>
          <a:xfrm>
            <a:off x="457200" y="1562084"/>
            <a:ext cx="8229600" cy="0"/>
          </a:xfrm>
          <a:prstGeom prst="line">
            <a:avLst/>
          </a:prstGeom>
          <a:ln>
            <a:solidFill>
              <a:srgbClr val="FD902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92727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940E2A-89CD-4341-A1DE-A1578F452F90}" type="datetimeFigureOut">
              <a:rPr lang="en-US" smtClean="0">
                <a:solidFill>
                  <a:prstClr val="black">
                    <a:tint val="75000"/>
                  </a:prstClr>
                </a:solidFill>
                <a:latin typeface="Calibri"/>
              </a:rPr>
              <a:pPr/>
              <a:t>6/12/18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61835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940E2A-89CD-4341-A1DE-A1578F452F90}" type="datetimeFigureOut">
              <a:rPr lang="en-US" smtClean="0">
                <a:solidFill>
                  <a:prstClr val="black">
                    <a:tint val="75000"/>
                  </a:prstClr>
                </a:solidFill>
                <a:latin typeface="Calibri"/>
              </a:rPr>
              <a:pPr/>
              <a:t>6/12/18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324624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940E2A-89CD-4341-A1DE-A1578F452F90}" type="datetimeFigureOut">
              <a:rPr lang="en-US" smtClean="0">
                <a:solidFill>
                  <a:prstClr val="black">
                    <a:tint val="75000"/>
                  </a:prstClr>
                </a:solidFill>
                <a:latin typeface="Calibri"/>
              </a:rPr>
              <a:pPr/>
              <a:t>6/12/18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545167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940E2A-89CD-4341-A1DE-A1578F452F90}" type="datetimeFigureOut">
              <a:rPr lang="en-US" smtClean="0">
                <a:solidFill>
                  <a:prstClr val="black">
                    <a:tint val="75000"/>
                  </a:prstClr>
                </a:solidFill>
                <a:latin typeface="Calibri"/>
              </a:rPr>
              <a:pPr/>
              <a:t>6/12/18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52252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6777"/>
            <a:ext cx="8229600" cy="5337611"/>
          </a:xfrm>
        </p:spPr>
        <p:txBody>
          <a:bodyPr/>
          <a:lstStyle>
            <a:lvl1pPr>
              <a:defRPr>
                <a:solidFill>
                  <a:srgbClr val="A34C05"/>
                </a:solidFill>
              </a:defRPr>
            </a:lvl1pPr>
            <a:lvl2pPr>
              <a:defRPr>
                <a:solidFill>
                  <a:srgbClr val="A34C05"/>
                </a:solidFill>
              </a:defRPr>
            </a:lvl2pPr>
            <a:lvl3pPr>
              <a:defRPr>
                <a:solidFill>
                  <a:srgbClr val="A34C05"/>
                </a:solidFill>
              </a:defRPr>
            </a:lvl3pPr>
            <a:lvl4pPr>
              <a:defRPr>
                <a:solidFill>
                  <a:srgbClr val="A34C05"/>
                </a:solidFill>
              </a:defRPr>
            </a:lvl4pPr>
            <a:lvl5pPr>
              <a:defRPr>
                <a:solidFill>
                  <a:srgbClr val="A34C0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2940E2A-89CD-4341-A1DE-A1578F452F90}" type="datetimeFigureOut">
              <a:rPr lang="en-US" smtClean="0"/>
              <a:t>6/12/18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583B9-C899-AF4F-9182-1428E304C344}" type="slidenum">
              <a:rPr lang="en-US" smtClean="0"/>
              <a:t>‹#›</a:t>
            </a:fld>
            <a:endParaRPr lang="en-US"/>
          </a:p>
        </p:txBody>
      </p:sp>
      <p:sp>
        <p:nvSpPr>
          <p:cNvPr id="7" name="Rectangle 6"/>
          <p:cNvSpPr/>
          <p:nvPr userDrawn="1"/>
        </p:nvSpPr>
        <p:spPr>
          <a:xfrm>
            <a:off x="0" y="6247731"/>
            <a:ext cx="9144000" cy="610269"/>
          </a:xfrm>
          <a:prstGeom prst="rect">
            <a:avLst/>
          </a:prstGeom>
          <a:solidFill>
            <a:srgbClr val="0D6D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274638"/>
          </a:xfrm>
          <a:prstGeom prst="rect">
            <a:avLst/>
          </a:prstGeom>
          <a:solidFill>
            <a:srgbClr val="0D6D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8214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940E2A-89CD-4341-A1DE-A1578F452F90}" type="datetimeFigureOut">
              <a:rPr lang="en-US" smtClean="0"/>
              <a:t>6/12/18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583B9-C899-AF4F-9182-1428E304C344}" type="slidenum">
              <a:rPr lang="en-US" smtClean="0"/>
              <a:t>‹#›</a:t>
            </a:fld>
            <a:endParaRPr lang="en-US"/>
          </a:p>
        </p:txBody>
      </p:sp>
    </p:spTree>
    <p:extLst>
      <p:ext uri="{BB962C8B-B14F-4D97-AF65-F5344CB8AC3E}">
        <p14:creationId xmlns:p14="http://schemas.microsoft.com/office/powerpoint/2010/main" val="2885069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2940E2A-89CD-4341-A1DE-A1578F452F90}" type="datetimeFigureOut">
              <a:rPr lang="en-US" smtClean="0"/>
              <a:t>6/12/18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7583B9-C899-AF4F-9182-1428E304C344}" type="slidenum">
              <a:rPr lang="en-US" smtClean="0"/>
              <a:t>‹#›</a:t>
            </a:fld>
            <a:endParaRPr lang="en-US"/>
          </a:p>
        </p:txBody>
      </p:sp>
    </p:spTree>
    <p:extLst>
      <p:ext uri="{BB962C8B-B14F-4D97-AF65-F5344CB8AC3E}">
        <p14:creationId xmlns:p14="http://schemas.microsoft.com/office/powerpoint/2010/main" val="3526269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940E2A-89CD-4341-A1DE-A1578F452F90}" type="datetimeFigureOut">
              <a:rPr lang="en-US" smtClean="0"/>
              <a:t>6/12/18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7583B9-C899-AF4F-9182-1428E304C344}" type="slidenum">
              <a:rPr lang="en-US" smtClean="0"/>
              <a:t>‹#›</a:t>
            </a:fld>
            <a:endParaRPr lang="en-US"/>
          </a:p>
        </p:txBody>
      </p:sp>
    </p:spTree>
    <p:extLst>
      <p:ext uri="{BB962C8B-B14F-4D97-AF65-F5344CB8AC3E}">
        <p14:creationId xmlns:p14="http://schemas.microsoft.com/office/powerpoint/2010/main" val="1031532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2940E2A-89CD-4341-A1DE-A1578F452F90}" type="datetimeFigureOut">
              <a:rPr lang="en-US" smtClean="0"/>
              <a:t>6/12/18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7583B9-C899-AF4F-9182-1428E304C344}" type="slidenum">
              <a:rPr lang="en-US" smtClean="0"/>
              <a:t>‹#›</a:t>
            </a:fld>
            <a:endParaRPr lang="en-US"/>
          </a:p>
        </p:txBody>
      </p:sp>
    </p:spTree>
    <p:extLst>
      <p:ext uri="{BB962C8B-B14F-4D97-AF65-F5344CB8AC3E}">
        <p14:creationId xmlns:p14="http://schemas.microsoft.com/office/powerpoint/2010/main" val="378660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940E2A-89CD-4341-A1DE-A1578F452F90}" type="datetimeFigureOut">
              <a:rPr lang="en-US" smtClean="0"/>
              <a:t>6/12/18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7583B9-C899-AF4F-9182-1428E304C344}" type="slidenum">
              <a:rPr lang="en-US" smtClean="0"/>
              <a:t>‹#›</a:t>
            </a:fld>
            <a:endParaRPr lang="en-US"/>
          </a:p>
        </p:txBody>
      </p:sp>
    </p:spTree>
    <p:extLst>
      <p:ext uri="{BB962C8B-B14F-4D97-AF65-F5344CB8AC3E}">
        <p14:creationId xmlns:p14="http://schemas.microsoft.com/office/powerpoint/2010/main" val="3290369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940E2A-89CD-4341-A1DE-A1578F452F90}" type="datetimeFigureOut">
              <a:rPr lang="en-US" smtClean="0"/>
              <a:t>6/12/18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7583B9-C899-AF4F-9182-1428E304C344}" type="slidenum">
              <a:rPr lang="en-US" smtClean="0"/>
              <a:t>‹#›</a:t>
            </a:fld>
            <a:endParaRPr lang="en-US"/>
          </a:p>
        </p:txBody>
      </p:sp>
    </p:spTree>
    <p:extLst>
      <p:ext uri="{BB962C8B-B14F-4D97-AF65-F5344CB8AC3E}">
        <p14:creationId xmlns:p14="http://schemas.microsoft.com/office/powerpoint/2010/main" val="625782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9338"/>
            <a:ext cx="8229600" cy="95829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729277"/>
            <a:ext cx="8229600" cy="42151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940E2A-89CD-4341-A1DE-A1578F452F90}" type="datetimeFigureOut">
              <a:rPr lang="en-US" smtClean="0"/>
              <a:t>6/12/18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7583B9-C899-AF4F-9182-1428E304C344}" type="slidenum">
              <a:rPr lang="en-US" smtClean="0"/>
              <a:t>‹#›</a:t>
            </a:fld>
            <a:endParaRPr lang="en-US"/>
          </a:p>
        </p:txBody>
      </p:sp>
    </p:spTree>
    <p:extLst>
      <p:ext uri="{BB962C8B-B14F-4D97-AF65-F5344CB8AC3E}">
        <p14:creationId xmlns:p14="http://schemas.microsoft.com/office/powerpoint/2010/main" val="2233996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85"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rgbClr val="A34C05"/>
          </a:solidFill>
          <a:latin typeface="Rockwell"/>
          <a:ea typeface="+mj-ea"/>
          <a:cs typeface="Rockwell"/>
        </a:defRPr>
      </a:lvl1pPr>
    </p:titleStyle>
    <p:bodyStyle>
      <a:lvl1pPr marL="342900" indent="-342900" algn="l" defTabSz="457200" rtl="0" eaLnBrk="1" latinLnBrk="0" hangingPunct="1">
        <a:spcBef>
          <a:spcPct val="20000"/>
        </a:spcBef>
        <a:buFont typeface="Arial"/>
        <a:buChar char="•"/>
        <a:defRPr sz="3200" kern="1200">
          <a:solidFill>
            <a:srgbClr val="A34C05"/>
          </a:solidFill>
          <a:latin typeface="Source Sans Pro Light"/>
          <a:ea typeface="+mn-ea"/>
          <a:cs typeface="Source Sans Pro Light"/>
        </a:defRPr>
      </a:lvl1pPr>
      <a:lvl2pPr marL="742950" indent="-285750" algn="l" defTabSz="457200" rtl="0" eaLnBrk="1" latinLnBrk="0" hangingPunct="1">
        <a:spcBef>
          <a:spcPct val="20000"/>
        </a:spcBef>
        <a:buFont typeface="Arial"/>
        <a:buChar char="–"/>
        <a:defRPr sz="2800" kern="1200">
          <a:solidFill>
            <a:srgbClr val="A34C05"/>
          </a:solidFill>
          <a:latin typeface="Source Sans Pro Light"/>
          <a:ea typeface="+mn-ea"/>
          <a:cs typeface="Source Sans Pro Light"/>
        </a:defRPr>
      </a:lvl2pPr>
      <a:lvl3pPr marL="1143000" indent="-228600" algn="l" defTabSz="457200" rtl="0" eaLnBrk="1" latinLnBrk="0" hangingPunct="1">
        <a:spcBef>
          <a:spcPct val="20000"/>
        </a:spcBef>
        <a:buFont typeface="Arial"/>
        <a:buChar char="•"/>
        <a:defRPr sz="2400" kern="1200">
          <a:solidFill>
            <a:srgbClr val="A34C05"/>
          </a:solidFill>
          <a:latin typeface="Source Sans Pro Light"/>
          <a:ea typeface="+mn-ea"/>
          <a:cs typeface="Source Sans Pro Light"/>
        </a:defRPr>
      </a:lvl3pPr>
      <a:lvl4pPr marL="1600200" indent="-228600" algn="l" defTabSz="457200" rtl="0" eaLnBrk="1" latinLnBrk="0" hangingPunct="1">
        <a:spcBef>
          <a:spcPct val="20000"/>
        </a:spcBef>
        <a:buFont typeface="Arial"/>
        <a:buChar char="–"/>
        <a:defRPr sz="2000" kern="1200">
          <a:solidFill>
            <a:srgbClr val="A34C05"/>
          </a:solidFill>
          <a:latin typeface="Source Sans Pro Light"/>
          <a:ea typeface="+mn-ea"/>
          <a:cs typeface="Source Sans Pro Light"/>
        </a:defRPr>
      </a:lvl4pPr>
      <a:lvl5pPr marL="2057400" indent="-228600" algn="l" defTabSz="457200" rtl="0" eaLnBrk="1" latinLnBrk="0" hangingPunct="1">
        <a:spcBef>
          <a:spcPct val="20000"/>
        </a:spcBef>
        <a:buFont typeface="Arial"/>
        <a:buChar char="»"/>
        <a:defRPr sz="2000" kern="1200">
          <a:solidFill>
            <a:srgbClr val="A34C05"/>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9338"/>
            <a:ext cx="8229600" cy="95829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729277"/>
            <a:ext cx="8229600" cy="42151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940E2A-89CD-4341-A1DE-A1578F452F90}" type="datetimeFigureOut">
              <a:rPr lang="en-US" smtClean="0">
                <a:solidFill>
                  <a:prstClr val="black">
                    <a:tint val="75000"/>
                  </a:prstClr>
                </a:solidFill>
                <a:latin typeface="Calibri"/>
              </a:rPr>
              <a:pPr/>
              <a:t>6/12/18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673448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rgbClr val="A34C05"/>
          </a:solidFill>
          <a:latin typeface="Rockwell"/>
          <a:ea typeface="+mj-ea"/>
          <a:cs typeface="Rockwell"/>
        </a:defRPr>
      </a:lvl1pPr>
    </p:titleStyle>
    <p:bodyStyle>
      <a:lvl1pPr marL="342900" indent="-342900" algn="l" defTabSz="457200" rtl="0" eaLnBrk="1" latinLnBrk="0" hangingPunct="1">
        <a:spcBef>
          <a:spcPct val="20000"/>
        </a:spcBef>
        <a:buFont typeface="Arial"/>
        <a:buChar char="•"/>
        <a:defRPr sz="3200" kern="1200">
          <a:solidFill>
            <a:srgbClr val="A34C05"/>
          </a:solidFill>
          <a:latin typeface="Source Sans Pro Light"/>
          <a:ea typeface="+mn-ea"/>
          <a:cs typeface="Source Sans Pro Light"/>
        </a:defRPr>
      </a:lvl1pPr>
      <a:lvl2pPr marL="742950" indent="-285750" algn="l" defTabSz="457200" rtl="0" eaLnBrk="1" latinLnBrk="0" hangingPunct="1">
        <a:spcBef>
          <a:spcPct val="20000"/>
        </a:spcBef>
        <a:buFont typeface="Arial"/>
        <a:buChar char="–"/>
        <a:defRPr sz="2800" kern="1200">
          <a:solidFill>
            <a:srgbClr val="A34C05"/>
          </a:solidFill>
          <a:latin typeface="Source Sans Pro Light"/>
          <a:ea typeface="+mn-ea"/>
          <a:cs typeface="Source Sans Pro Light"/>
        </a:defRPr>
      </a:lvl2pPr>
      <a:lvl3pPr marL="1143000" indent="-228600" algn="l" defTabSz="457200" rtl="0" eaLnBrk="1" latinLnBrk="0" hangingPunct="1">
        <a:spcBef>
          <a:spcPct val="20000"/>
        </a:spcBef>
        <a:buFont typeface="Arial"/>
        <a:buChar char="•"/>
        <a:defRPr sz="2400" kern="1200">
          <a:solidFill>
            <a:srgbClr val="A34C05"/>
          </a:solidFill>
          <a:latin typeface="Source Sans Pro Light"/>
          <a:ea typeface="+mn-ea"/>
          <a:cs typeface="Source Sans Pro Light"/>
        </a:defRPr>
      </a:lvl3pPr>
      <a:lvl4pPr marL="1600200" indent="-228600" algn="l" defTabSz="457200" rtl="0" eaLnBrk="1" latinLnBrk="0" hangingPunct="1">
        <a:spcBef>
          <a:spcPct val="20000"/>
        </a:spcBef>
        <a:buFont typeface="Arial"/>
        <a:buChar char="–"/>
        <a:defRPr sz="2000" kern="1200">
          <a:solidFill>
            <a:srgbClr val="A34C05"/>
          </a:solidFill>
          <a:latin typeface="Source Sans Pro Light"/>
          <a:ea typeface="+mn-ea"/>
          <a:cs typeface="Source Sans Pro Light"/>
        </a:defRPr>
      </a:lvl4pPr>
      <a:lvl5pPr marL="2057400" indent="-228600" algn="l" defTabSz="457200" rtl="0" eaLnBrk="1" latinLnBrk="0" hangingPunct="1">
        <a:spcBef>
          <a:spcPct val="20000"/>
        </a:spcBef>
        <a:buFont typeface="Arial"/>
        <a:buChar char="»"/>
        <a:defRPr sz="2000" kern="1200">
          <a:solidFill>
            <a:srgbClr val="A34C05"/>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6D97"/>
        </a:solidFill>
        <a:effectLst/>
      </p:bgPr>
    </p:bg>
    <p:spTree>
      <p:nvGrpSpPr>
        <p:cNvPr id="1" name=""/>
        <p:cNvGrpSpPr/>
        <p:nvPr/>
      </p:nvGrpSpPr>
      <p:grpSpPr>
        <a:xfrm>
          <a:off x="0" y="0"/>
          <a:ext cx="0" cy="0"/>
          <a:chOff x="0" y="0"/>
          <a:chExt cx="0" cy="0"/>
        </a:xfrm>
      </p:grpSpPr>
      <p:sp>
        <p:nvSpPr>
          <p:cNvPr id="4" name="Rectangle 3"/>
          <p:cNvSpPr/>
          <p:nvPr/>
        </p:nvSpPr>
        <p:spPr>
          <a:xfrm>
            <a:off x="0" y="1392053"/>
            <a:ext cx="9144000" cy="30893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noAutofit/>
          </a:bodyPr>
          <a:lstStyle/>
          <a:p>
            <a:r>
              <a:rPr lang="en-US" sz="5400" dirty="0"/>
              <a:t>Telling Stories </a:t>
            </a:r>
            <a:br>
              <a:rPr lang="en-US" sz="5400" dirty="0"/>
            </a:br>
            <a:r>
              <a:rPr lang="en-US" sz="5400" dirty="0"/>
              <a:t>with Data</a:t>
            </a:r>
          </a:p>
        </p:txBody>
      </p:sp>
      <p:sp>
        <p:nvSpPr>
          <p:cNvPr id="3" name="Subtitle 2"/>
          <p:cNvSpPr>
            <a:spLocks noGrp="1"/>
          </p:cNvSpPr>
          <p:nvPr>
            <p:ph type="subTitle" idx="1"/>
          </p:nvPr>
        </p:nvSpPr>
        <p:spPr>
          <a:xfrm>
            <a:off x="1371600" y="4896821"/>
            <a:ext cx="6400800" cy="1752600"/>
          </a:xfrm>
        </p:spPr>
        <p:txBody>
          <a:bodyPr>
            <a:normAutofit/>
          </a:bodyPr>
          <a:lstStyle/>
          <a:p>
            <a:r>
              <a:rPr lang="en-US" sz="2400" b="1" dirty="0">
                <a:solidFill>
                  <a:schemeClr val="bg1"/>
                </a:solidFill>
                <a:latin typeface="Source Sans Pro "/>
                <a:cs typeface="Source Sans Pro "/>
              </a:rPr>
              <a:t>Andrew Heiss</a:t>
            </a:r>
          </a:p>
          <a:p>
            <a:r>
              <a:rPr lang="en-US" sz="2400" b="1" dirty="0">
                <a:solidFill>
                  <a:schemeClr val="bg1"/>
                </a:solidFill>
              </a:rPr>
              <a:t>Sanford School of Public Policy</a:t>
            </a:r>
          </a:p>
          <a:p>
            <a:r>
              <a:rPr lang="en-US" sz="2400" b="1" dirty="0" err="1">
                <a:solidFill>
                  <a:schemeClr val="bg1"/>
                </a:solidFill>
              </a:rPr>
              <a:t>andrew.heiss@duke.edu</a:t>
            </a:r>
            <a:endParaRPr lang="en-US" sz="2400" b="1" dirty="0">
              <a:solidFill>
                <a:schemeClr val="bg1"/>
              </a:solidFill>
            </a:endParaRPr>
          </a:p>
        </p:txBody>
      </p:sp>
    </p:spTree>
    <p:extLst>
      <p:ext uri="{BB962C8B-B14F-4D97-AF65-F5344CB8AC3E}">
        <p14:creationId xmlns:p14="http://schemas.microsoft.com/office/powerpoint/2010/main" val="118957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3468"/>
          <a:stretch/>
        </p:blipFill>
        <p:spPr>
          <a:xfrm>
            <a:off x="4693023" y="376517"/>
            <a:ext cx="4276165" cy="5481832"/>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436" r="2436" b="20205"/>
          <a:stretch/>
        </p:blipFill>
        <p:spPr>
          <a:xfrm>
            <a:off x="174812" y="376517"/>
            <a:ext cx="4276165" cy="5472347"/>
          </a:xfrm>
          <a:prstGeom prst="rect">
            <a:avLst/>
          </a:prstGeom>
        </p:spPr>
      </p:pic>
      <p:pic>
        <p:nvPicPr>
          <p:cNvPr id="6" name="Picture 5"/>
          <p:cNvPicPr>
            <a:picLocks noChangeAspect="1"/>
          </p:cNvPicPr>
          <p:nvPr/>
        </p:nvPicPr>
        <p:blipFill>
          <a:blip r:embed="rId5"/>
          <a:stretch>
            <a:fillRect/>
          </a:stretch>
        </p:blipFill>
        <p:spPr>
          <a:xfrm>
            <a:off x="787400" y="1384300"/>
            <a:ext cx="7569200" cy="4089400"/>
          </a:xfrm>
          <a:prstGeom prst="rect">
            <a:avLst/>
          </a:prstGeom>
        </p:spPr>
      </p:pic>
      <p:sp>
        <p:nvSpPr>
          <p:cNvPr id="7" name="TextBox 6"/>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a:t>
            </a:r>
            <a:r>
              <a:rPr lang="en-US" sz="2200" b="1" dirty="0">
                <a:solidFill>
                  <a:schemeClr val="bg1"/>
                </a:solidFill>
                <a:latin typeface="Source Sans Pro Light"/>
                <a:cs typeface="Source Sans Pro Light"/>
              </a:rPr>
              <a:t>Content and form  </a:t>
            </a:r>
            <a:r>
              <a:rPr lang="en-US" sz="2200" b="1" dirty="0">
                <a:solidFill>
                  <a:srgbClr val="65C3DF"/>
                </a:solidFill>
                <a:latin typeface="Source Sans Pro Light"/>
                <a:cs typeface="Source Sans Pro Light"/>
              </a:rPr>
              <a:t>|  Audience  |  Practice  |  Tips</a:t>
            </a:r>
          </a:p>
        </p:txBody>
      </p:sp>
    </p:spTree>
    <p:extLst>
      <p:ext uri="{BB962C8B-B14F-4D97-AF65-F5344CB8AC3E}">
        <p14:creationId xmlns:p14="http://schemas.microsoft.com/office/powerpoint/2010/main" val="87729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5749" y="2298012"/>
            <a:ext cx="4543029" cy="2258113"/>
          </a:xfrm>
          <a:prstGeom prst="rect">
            <a:avLst/>
          </a:prstGeom>
        </p:spPr>
      </p:pic>
      <p:pic>
        <p:nvPicPr>
          <p:cNvPr id="4" name="Picture 3"/>
          <p:cNvPicPr>
            <a:picLocks noChangeAspect="1"/>
          </p:cNvPicPr>
          <p:nvPr/>
        </p:nvPicPr>
        <p:blipFill>
          <a:blip r:embed="rId3"/>
          <a:stretch>
            <a:fillRect/>
          </a:stretch>
        </p:blipFill>
        <p:spPr>
          <a:xfrm>
            <a:off x="5018260" y="1901137"/>
            <a:ext cx="3808239" cy="3750363"/>
          </a:xfrm>
          <a:prstGeom prst="rect">
            <a:avLst/>
          </a:prstGeom>
        </p:spPr>
      </p:pic>
      <p:sp>
        <p:nvSpPr>
          <p:cNvPr id="5" name="Title 4"/>
          <p:cNvSpPr>
            <a:spLocks noGrp="1"/>
          </p:cNvSpPr>
          <p:nvPr>
            <p:ph type="title"/>
          </p:nvPr>
        </p:nvSpPr>
        <p:spPr/>
        <p:txBody>
          <a:bodyPr/>
          <a:lstStyle/>
          <a:p>
            <a:r>
              <a:rPr lang="en-US" dirty="0"/>
              <a:t>Narrative structures</a:t>
            </a:r>
          </a:p>
        </p:txBody>
      </p:sp>
      <p:sp>
        <p:nvSpPr>
          <p:cNvPr id="6" name="TextBox 5"/>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a:t>
            </a:r>
            <a:r>
              <a:rPr lang="en-US" sz="2200" b="1" dirty="0">
                <a:solidFill>
                  <a:schemeClr val="bg1"/>
                </a:solidFill>
                <a:latin typeface="Source Sans Pro Light"/>
                <a:cs typeface="Source Sans Pro Light"/>
              </a:rPr>
              <a:t>Content and form  </a:t>
            </a:r>
            <a:r>
              <a:rPr lang="en-US" sz="2200" b="1" dirty="0">
                <a:solidFill>
                  <a:srgbClr val="65C3DF"/>
                </a:solidFill>
                <a:latin typeface="Source Sans Pro Light"/>
                <a:cs typeface="Source Sans Pro Light"/>
              </a:rPr>
              <a:t>|  Audience  |  Practice  |  Tips</a:t>
            </a:r>
          </a:p>
        </p:txBody>
      </p:sp>
    </p:spTree>
    <p:extLst>
      <p:ext uri="{BB962C8B-B14F-4D97-AF65-F5344CB8AC3E}">
        <p14:creationId xmlns:p14="http://schemas.microsoft.com/office/powerpoint/2010/main" val="3943120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stories?</a:t>
            </a:r>
          </a:p>
        </p:txBody>
      </p:sp>
      <p:sp>
        <p:nvSpPr>
          <p:cNvPr id="3" name="TextBox 2"/>
          <p:cNvSpPr txBox="1"/>
          <p:nvPr/>
        </p:nvSpPr>
        <p:spPr>
          <a:xfrm>
            <a:off x="1019204" y="2159695"/>
            <a:ext cx="7105591" cy="2800767"/>
          </a:xfrm>
          <a:prstGeom prst="rect">
            <a:avLst/>
          </a:prstGeom>
          <a:solidFill>
            <a:srgbClr val="15A53B"/>
          </a:solidFill>
        </p:spPr>
        <p:txBody>
          <a:bodyPr wrap="square" rtlCol="0">
            <a:spAutoFit/>
          </a:bodyPr>
          <a:lstStyle/>
          <a:p>
            <a:pPr algn="ctr"/>
            <a:r>
              <a:rPr lang="en-US" sz="4400" b="1" dirty="0">
                <a:solidFill>
                  <a:schemeClr val="bg1"/>
                </a:solidFill>
                <a:latin typeface="Source Sans Pro"/>
                <a:cs typeface="Source Sans Pro"/>
              </a:rPr>
              <a:t>Stories are how we translate core, essential content to different audiences</a:t>
            </a:r>
          </a:p>
        </p:txBody>
      </p:sp>
      <p:sp>
        <p:nvSpPr>
          <p:cNvPr id="6" name="TextBox 5"/>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a:t>
            </a:r>
            <a:r>
              <a:rPr lang="en-US" sz="2200" b="1" dirty="0">
                <a:solidFill>
                  <a:schemeClr val="bg1"/>
                </a:solidFill>
                <a:latin typeface="Source Sans Pro Light"/>
                <a:cs typeface="Source Sans Pro Light"/>
              </a:rPr>
              <a:t>Content and form  </a:t>
            </a:r>
            <a:r>
              <a:rPr lang="en-US" sz="2200" b="1" dirty="0">
                <a:solidFill>
                  <a:srgbClr val="65C3DF"/>
                </a:solidFill>
                <a:latin typeface="Source Sans Pro Light"/>
                <a:cs typeface="Source Sans Pro Light"/>
              </a:rPr>
              <a:t>|  Audience  |  Practice  |  Tips</a:t>
            </a:r>
          </a:p>
        </p:txBody>
      </p:sp>
    </p:spTree>
    <p:extLst>
      <p:ext uri="{BB962C8B-B14F-4D97-AF65-F5344CB8AC3E}">
        <p14:creationId xmlns:p14="http://schemas.microsoft.com/office/powerpoint/2010/main" val="211211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stories great?</a:t>
            </a:r>
          </a:p>
        </p:txBody>
      </p:sp>
      <p:sp>
        <p:nvSpPr>
          <p:cNvPr id="4" name="TextBox 3"/>
          <p:cNvSpPr txBox="1"/>
          <p:nvPr/>
        </p:nvSpPr>
        <p:spPr>
          <a:xfrm>
            <a:off x="717177" y="1836054"/>
            <a:ext cx="7799294" cy="769441"/>
          </a:xfrm>
          <a:prstGeom prst="rect">
            <a:avLst/>
          </a:prstGeom>
          <a:solidFill>
            <a:srgbClr val="FD902E"/>
          </a:solidFill>
        </p:spPr>
        <p:txBody>
          <a:bodyPr wrap="square" rtlCol="0">
            <a:spAutoFit/>
          </a:bodyPr>
          <a:lstStyle/>
          <a:p>
            <a:pPr algn="ctr"/>
            <a:r>
              <a:rPr lang="en-US" sz="4400" b="1" dirty="0">
                <a:solidFill>
                  <a:schemeClr val="bg1"/>
                </a:solidFill>
                <a:latin typeface="Source Sans Pro"/>
                <a:cs typeface="Source Sans Pro"/>
              </a:rPr>
              <a:t>Form focused on the content</a:t>
            </a:r>
          </a:p>
        </p:txBody>
      </p:sp>
      <p:sp>
        <p:nvSpPr>
          <p:cNvPr id="5" name="TextBox 4"/>
          <p:cNvSpPr txBox="1"/>
          <p:nvPr/>
        </p:nvSpPr>
        <p:spPr>
          <a:xfrm>
            <a:off x="717177" y="2961153"/>
            <a:ext cx="7799294" cy="1446550"/>
          </a:xfrm>
          <a:prstGeom prst="rect">
            <a:avLst/>
          </a:prstGeom>
          <a:solidFill>
            <a:srgbClr val="15A53B"/>
          </a:solidFill>
        </p:spPr>
        <p:txBody>
          <a:bodyPr wrap="square" rtlCol="0">
            <a:spAutoFit/>
          </a:bodyPr>
          <a:lstStyle/>
          <a:p>
            <a:pPr algn="ctr"/>
            <a:r>
              <a:rPr lang="en-US" sz="4400" b="1" dirty="0">
                <a:solidFill>
                  <a:schemeClr val="bg1"/>
                </a:solidFill>
                <a:latin typeface="Source Sans Pro"/>
                <a:cs typeface="Source Sans Pro"/>
              </a:rPr>
              <a:t>Nothing pointless or extraneous</a:t>
            </a:r>
          </a:p>
        </p:txBody>
      </p:sp>
      <p:sp>
        <p:nvSpPr>
          <p:cNvPr id="7" name="TextBox 6"/>
          <p:cNvSpPr txBox="1"/>
          <p:nvPr/>
        </p:nvSpPr>
        <p:spPr>
          <a:xfrm>
            <a:off x="717177" y="4797640"/>
            <a:ext cx="7799294" cy="769441"/>
          </a:xfrm>
          <a:prstGeom prst="rect">
            <a:avLst/>
          </a:prstGeom>
          <a:solidFill>
            <a:srgbClr val="15A53B"/>
          </a:solidFill>
        </p:spPr>
        <p:txBody>
          <a:bodyPr wrap="square" rtlCol="0">
            <a:spAutoFit/>
          </a:bodyPr>
          <a:lstStyle/>
          <a:p>
            <a:pPr algn="ctr"/>
            <a:r>
              <a:rPr lang="en-US" sz="4400" b="1" dirty="0">
                <a:solidFill>
                  <a:schemeClr val="bg1"/>
                </a:solidFill>
                <a:latin typeface="Source Sans Pro"/>
                <a:cs typeface="Source Sans Pro"/>
              </a:rPr>
              <a:t>Everything in its right place</a:t>
            </a:r>
          </a:p>
        </p:txBody>
      </p:sp>
      <p:sp>
        <p:nvSpPr>
          <p:cNvPr id="9" name="TextBox 8"/>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a:t>
            </a:r>
            <a:r>
              <a:rPr lang="en-US" sz="2200" b="1" dirty="0">
                <a:solidFill>
                  <a:schemeClr val="bg1"/>
                </a:solidFill>
                <a:latin typeface="Source Sans Pro Light"/>
                <a:cs typeface="Source Sans Pro Light"/>
              </a:rPr>
              <a:t>Content and form  </a:t>
            </a:r>
            <a:r>
              <a:rPr lang="en-US" sz="2200" b="1" dirty="0">
                <a:solidFill>
                  <a:srgbClr val="65C3DF"/>
                </a:solidFill>
                <a:latin typeface="Source Sans Pro Light"/>
                <a:cs typeface="Source Sans Pro Light"/>
              </a:rPr>
              <a:t>|  Audience  |  Practice  |  Tips</a:t>
            </a:r>
          </a:p>
        </p:txBody>
      </p:sp>
    </p:spTree>
    <p:extLst>
      <p:ext uri="{BB962C8B-B14F-4D97-AF65-F5344CB8AC3E}">
        <p14:creationId xmlns:p14="http://schemas.microsoft.com/office/powerpoint/2010/main" val="47328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ar_jar_tongue.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471" y="1812737"/>
            <a:ext cx="7493000" cy="3187700"/>
          </a:xfrm>
          <a:prstGeom prst="rect">
            <a:avLst/>
          </a:prstGeom>
        </p:spPr>
      </p:pic>
      <p:sp>
        <p:nvSpPr>
          <p:cNvPr id="5" name="TextBox 4"/>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a:t>
            </a:r>
            <a:r>
              <a:rPr lang="en-US" sz="2200" b="1" dirty="0">
                <a:solidFill>
                  <a:schemeClr val="bg1"/>
                </a:solidFill>
                <a:latin typeface="Source Sans Pro Light"/>
                <a:cs typeface="Source Sans Pro Light"/>
              </a:rPr>
              <a:t>Content and form  </a:t>
            </a:r>
            <a:r>
              <a:rPr lang="en-US" sz="2200" b="1" dirty="0">
                <a:solidFill>
                  <a:srgbClr val="65C3DF"/>
                </a:solidFill>
                <a:latin typeface="Source Sans Pro Light"/>
                <a:cs typeface="Source Sans Pro Light"/>
              </a:rPr>
              <a:t>|  Audience  |  Practice  |  Tips</a:t>
            </a:r>
          </a:p>
        </p:txBody>
      </p:sp>
    </p:spTree>
    <p:extLst>
      <p:ext uri="{BB962C8B-B14F-4D97-AF65-F5344CB8AC3E}">
        <p14:creationId xmlns:p14="http://schemas.microsoft.com/office/powerpoint/2010/main" val="150355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D6D97"/>
        </a:solidFill>
        <a:effectLst/>
      </p:bgPr>
    </p:bg>
    <p:spTree>
      <p:nvGrpSpPr>
        <p:cNvPr id="1" name=""/>
        <p:cNvGrpSpPr/>
        <p:nvPr/>
      </p:nvGrpSpPr>
      <p:grpSpPr>
        <a:xfrm>
          <a:off x="0" y="0"/>
          <a:ext cx="0" cy="0"/>
          <a:chOff x="0" y="0"/>
          <a:chExt cx="0" cy="0"/>
        </a:xfrm>
      </p:grpSpPr>
      <p:sp>
        <p:nvSpPr>
          <p:cNvPr id="4" name="Rectangle 3"/>
          <p:cNvSpPr/>
          <p:nvPr/>
        </p:nvSpPr>
        <p:spPr>
          <a:xfrm>
            <a:off x="0" y="2259035"/>
            <a:ext cx="9144000" cy="1341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p:txBody>
          <a:bodyPr>
            <a:noAutofit/>
          </a:bodyPr>
          <a:lstStyle/>
          <a:p>
            <a:r>
              <a:rPr lang="en-US" sz="5400" dirty="0"/>
              <a:t>Genres</a:t>
            </a:r>
          </a:p>
        </p:txBody>
      </p:sp>
    </p:spTree>
    <p:extLst>
      <p:ext uri="{BB962C8B-B14F-4D97-AF65-F5344CB8AC3E}">
        <p14:creationId xmlns:p14="http://schemas.microsoft.com/office/powerpoint/2010/main" val="601073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1393" y="666750"/>
            <a:ext cx="4856231" cy="5384800"/>
          </a:xfrm>
          <a:prstGeom prst="rect">
            <a:avLst/>
          </a:prstGeom>
        </p:spPr>
      </p:pic>
      <p:pic>
        <p:nvPicPr>
          <p:cNvPr id="4" name="Picture 3"/>
          <p:cNvPicPr>
            <a:picLocks noChangeAspect="1"/>
          </p:cNvPicPr>
          <p:nvPr/>
        </p:nvPicPr>
        <p:blipFill>
          <a:blip r:embed="rId3"/>
          <a:stretch>
            <a:fillRect/>
          </a:stretch>
        </p:blipFill>
        <p:spPr>
          <a:xfrm>
            <a:off x="5330824" y="666750"/>
            <a:ext cx="3568995" cy="5384800"/>
          </a:xfrm>
          <a:prstGeom prst="rect">
            <a:avLst/>
          </a:prstGeom>
        </p:spPr>
      </p:pic>
      <p:sp>
        <p:nvSpPr>
          <p:cNvPr id="6" name="TextBox 5"/>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a:t>
            </a:r>
            <a:r>
              <a:rPr lang="en-US" sz="2200" b="1" dirty="0">
                <a:solidFill>
                  <a:schemeClr val="bg1"/>
                </a:solidFill>
                <a:latin typeface="Source Sans Pro Light"/>
                <a:cs typeface="Source Sans Pro Light"/>
              </a:rPr>
              <a:t>Content and form  </a:t>
            </a:r>
            <a:r>
              <a:rPr lang="en-US" sz="2200" b="1" dirty="0">
                <a:solidFill>
                  <a:srgbClr val="65C3DF"/>
                </a:solidFill>
                <a:latin typeface="Source Sans Pro Light"/>
                <a:cs typeface="Source Sans Pro Light"/>
              </a:rPr>
              <a:t>|  Audience  |  Practice  |  Tips</a:t>
            </a:r>
          </a:p>
        </p:txBody>
      </p:sp>
    </p:spTree>
    <p:extLst>
      <p:ext uri="{BB962C8B-B14F-4D97-AF65-F5344CB8AC3E}">
        <p14:creationId xmlns:p14="http://schemas.microsoft.com/office/powerpoint/2010/main" val="1150006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2106" y="523874"/>
            <a:ext cx="4080557" cy="5349875"/>
          </a:xfrm>
          <a:prstGeom prst="rect">
            <a:avLst/>
          </a:prstGeom>
        </p:spPr>
      </p:pic>
      <p:sp>
        <p:nvSpPr>
          <p:cNvPr id="6" name="TextBox 5"/>
          <p:cNvSpPr txBox="1"/>
          <p:nvPr/>
        </p:nvSpPr>
        <p:spPr>
          <a:xfrm>
            <a:off x="4710167" y="554534"/>
            <a:ext cx="4163957" cy="584776"/>
          </a:xfrm>
          <a:prstGeom prst="rect">
            <a:avLst/>
          </a:prstGeom>
          <a:solidFill>
            <a:srgbClr val="15A53B"/>
          </a:solidFill>
        </p:spPr>
        <p:txBody>
          <a:bodyPr wrap="square" rtlCol="0">
            <a:spAutoFit/>
          </a:bodyPr>
          <a:lstStyle/>
          <a:p>
            <a:pPr algn="ctr"/>
            <a:r>
              <a:rPr lang="en-US" sz="3200" b="1" dirty="0">
                <a:solidFill>
                  <a:schemeClr val="bg1"/>
                </a:solidFill>
                <a:latin typeface="Source Sans Pro"/>
                <a:cs typeface="Source Sans Pro"/>
              </a:rPr>
              <a:t>Lit review</a:t>
            </a:r>
          </a:p>
        </p:txBody>
      </p:sp>
      <p:sp>
        <p:nvSpPr>
          <p:cNvPr id="7" name="TextBox 6"/>
          <p:cNvSpPr txBox="1"/>
          <p:nvPr/>
        </p:nvSpPr>
        <p:spPr>
          <a:xfrm>
            <a:off x="4710167" y="1501422"/>
            <a:ext cx="4163957" cy="584776"/>
          </a:xfrm>
          <a:prstGeom prst="rect">
            <a:avLst/>
          </a:prstGeom>
          <a:solidFill>
            <a:srgbClr val="15A53B"/>
          </a:solidFill>
        </p:spPr>
        <p:txBody>
          <a:bodyPr wrap="square" rtlCol="0">
            <a:spAutoFit/>
          </a:bodyPr>
          <a:lstStyle/>
          <a:p>
            <a:pPr algn="ctr"/>
            <a:r>
              <a:rPr lang="en-US" sz="3200" b="1" dirty="0">
                <a:solidFill>
                  <a:schemeClr val="bg1"/>
                </a:solidFill>
                <a:latin typeface="Source Sans Pro"/>
                <a:cs typeface="Source Sans Pro"/>
              </a:rPr>
              <a:t>Hypotheses</a:t>
            </a:r>
          </a:p>
        </p:txBody>
      </p:sp>
      <p:sp>
        <p:nvSpPr>
          <p:cNvPr id="8" name="TextBox 7"/>
          <p:cNvSpPr txBox="1"/>
          <p:nvPr/>
        </p:nvSpPr>
        <p:spPr>
          <a:xfrm>
            <a:off x="4710167" y="2448310"/>
            <a:ext cx="4163957" cy="584776"/>
          </a:xfrm>
          <a:prstGeom prst="rect">
            <a:avLst/>
          </a:prstGeom>
          <a:solidFill>
            <a:srgbClr val="15A53B"/>
          </a:solidFill>
        </p:spPr>
        <p:txBody>
          <a:bodyPr wrap="square" rtlCol="0">
            <a:spAutoFit/>
          </a:bodyPr>
          <a:lstStyle/>
          <a:p>
            <a:pPr algn="ctr"/>
            <a:r>
              <a:rPr lang="en-US" sz="3200" b="1" dirty="0">
                <a:solidFill>
                  <a:schemeClr val="bg1"/>
                </a:solidFill>
                <a:latin typeface="Source Sans Pro"/>
                <a:cs typeface="Source Sans Pro"/>
              </a:rPr>
              <a:t>Empirical strategy</a:t>
            </a:r>
          </a:p>
        </p:txBody>
      </p:sp>
      <p:sp>
        <p:nvSpPr>
          <p:cNvPr id="9" name="TextBox 8"/>
          <p:cNvSpPr txBox="1"/>
          <p:nvPr/>
        </p:nvSpPr>
        <p:spPr>
          <a:xfrm>
            <a:off x="4710167" y="3395198"/>
            <a:ext cx="4163957" cy="584776"/>
          </a:xfrm>
          <a:prstGeom prst="rect">
            <a:avLst/>
          </a:prstGeom>
          <a:solidFill>
            <a:srgbClr val="15A53B"/>
          </a:solidFill>
        </p:spPr>
        <p:txBody>
          <a:bodyPr wrap="square" rtlCol="0">
            <a:spAutoFit/>
          </a:bodyPr>
          <a:lstStyle/>
          <a:p>
            <a:pPr algn="ctr"/>
            <a:r>
              <a:rPr lang="en-US" sz="3200" b="1" dirty="0">
                <a:solidFill>
                  <a:schemeClr val="bg1"/>
                </a:solidFill>
                <a:latin typeface="Source Sans Pro"/>
                <a:cs typeface="Source Sans Pro"/>
              </a:rPr>
              <a:t>Data</a:t>
            </a:r>
          </a:p>
        </p:txBody>
      </p:sp>
      <p:sp>
        <p:nvSpPr>
          <p:cNvPr id="10" name="TextBox 9"/>
          <p:cNvSpPr txBox="1"/>
          <p:nvPr/>
        </p:nvSpPr>
        <p:spPr>
          <a:xfrm>
            <a:off x="4710167" y="4342086"/>
            <a:ext cx="4163957" cy="584776"/>
          </a:xfrm>
          <a:prstGeom prst="rect">
            <a:avLst/>
          </a:prstGeom>
          <a:solidFill>
            <a:srgbClr val="15A53B"/>
          </a:solidFill>
        </p:spPr>
        <p:txBody>
          <a:bodyPr wrap="square" rtlCol="0">
            <a:spAutoFit/>
          </a:bodyPr>
          <a:lstStyle/>
          <a:p>
            <a:pPr algn="ctr"/>
            <a:r>
              <a:rPr lang="en-US" sz="3200" b="1" dirty="0">
                <a:solidFill>
                  <a:schemeClr val="bg1"/>
                </a:solidFill>
                <a:latin typeface="Source Sans Pro"/>
                <a:cs typeface="Source Sans Pro"/>
              </a:rPr>
              <a:t>Results</a:t>
            </a:r>
          </a:p>
        </p:txBody>
      </p:sp>
      <p:sp>
        <p:nvSpPr>
          <p:cNvPr id="11" name="TextBox 10"/>
          <p:cNvSpPr txBox="1"/>
          <p:nvPr/>
        </p:nvSpPr>
        <p:spPr>
          <a:xfrm>
            <a:off x="4710167" y="5288973"/>
            <a:ext cx="4163957" cy="584776"/>
          </a:xfrm>
          <a:prstGeom prst="rect">
            <a:avLst/>
          </a:prstGeom>
          <a:solidFill>
            <a:srgbClr val="15A53B"/>
          </a:solidFill>
        </p:spPr>
        <p:txBody>
          <a:bodyPr wrap="square" rtlCol="0">
            <a:spAutoFit/>
          </a:bodyPr>
          <a:lstStyle/>
          <a:p>
            <a:pPr algn="ctr"/>
            <a:r>
              <a:rPr lang="en-US" sz="3200" b="1" dirty="0">
                <a:solidFill>
                  <a:schemeClr val="bg1"/>
                </a:solidFill>
                <a:latin typeface="Source Sans Pro"/>
                <a:cs typeface="Source Sans Pro"/>
              </a:rPr>
              <a:t>Discussion</a:t>
            </a:r>
          </a:p>
        </p:txBody>
      </p:sp>
      <p:sp>
        <p:nvSpPr>
          <p:cNvPr id="12" name="TextBox 11"/>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a:t>
            </a:r>
            <a:r>
              <a:rPr lang="en-US" sz="2200" b="1" dirty="0">
                <a:solidFill>
                  <a:schemeClr val="bg1"/>
                </a:solidFill>
                <a:latin typeface="Source Sans Pro Light"/>
                <a:cs typeface="Source Sans Pro Light"/>
              </a:rPr>
              <a:t>Content and form  </a:t>
            </a:r>
            <a:r>
              <a:rPr lang="en-US" sz="2200" b="1" dirty="0">
                <a:solidFill>
                  <a:srgbClr val="65C3DF"/>
                </a:solidFill>
                <a:latin typeface="Source Sans Pro Light"/>
                <a:cs typeface="Source Sans Pro Light"/>
              </a:rPr>
              <a:t>|  Audience  |  Practice  |  Tips</a:t>
            </a:r>
          </a:p>
        </p:txBody>
      </p:sp>
    </p:spTree>
    <p:extLst>
      <p:ext uri="{BB962C8B-B14F-4D97-AF65-F5344CB8AC3E}">
        <p14:creationId xmlns:p14="http://schemas.microsoft.com/office/powerpoint/2010/main" val="1811497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Translating genres</a:t>
            </a:r>
          </a:p>
        </p:txBody>
      </p:sp>
      <p:sp>
        <p:nvSpPr>
          <p:cNvPr id="7" name="TextBox 6"/>
          <p:cNvSpPr txBox="1"/>
          <p:nvPr/>
        </p:nvSpPr>
        <p:spPr>
          <a:xfrm>
            <a:off x="1174750" y="1831289"/>
            <a:ext cx="6794500" cy="769441"/>
          </a:xfrm>
          <a:prstGeom prst="rect">
            <a:avLst/>
          </a:prstGeom>
          <a:solidFill>
            <a:srgbClr val="15A53B"/>
          </a:solidFill>
        </p:spPr>
        <p:txBody>
          <a:bodyPr wrap="square" rtlCol="0">
            <a:spAutoFit/>
          </a:bodyPr>
          <a:lstStyle/>
          <a:p>
            <a:pPr algn="ctr"/>
            <a:r>
              <a:rPr lang="en-US" sz="4400" b="1" dirty="0">
                <a:solidFill>
                  <a:schemeClr val="bg1"/>
                </a:solidFill>
                <a:latin typeface="Source Sans Pro"/>
                <a:cs typeface="Source Sans Pro"/>
              </a:rPr>
              <a:t>A presentation is…</a:t>
            </a:r>
          </a:p>
        </p:txBody>
      </p:sp>
      <p:sp>
        <p:nvSpPr>
          <p:cNvPr id="8" name="TextBox 7"/>
          <p:cNvSpPr txBox="1"/>
          <p:nvPr/>
        </p:nvSpPr>
        <p:spPr>
          <a:xfrm>
            <a:off x="2344772" y="2897400"/>
            <a:ext cx="4433084" cy="769441"/>
          </a:xfrm>
          <a:prstGeom prst="rect">
            <a:avLst/>
          </a:prstGeom>
          <a:solidFill>
            <a:srgbClr val="FD902E"/>
          </a:solidFill>
        </p:spPr>
        <p:txBody>
          <a:bodyPr wrap="square" rtlCol="0">
            <a:spAutoFit/>
          </a:bodyPr>
          <a:lstStyle/>
          <a:p>
            <a:pPr algn="ctr"/>
            <a:r>
              <a:rPr lang="en-US" sz="4400" b="1" strike="sngStrike" dirty="0">
                <a:solidFill>
                  <a:schemeClr val="bg1"/>
                </a:solidFill>
                <a:latin typeface="Source Sans Pro"/>
                <a:cs typeface="Source Sans Pro"/>
              </a:rPr>
              <a:t>Memo</a:t>
            </a:r>
          </a:p>
        </p:txBody>
      </p:sp>
      <p:sp>
        <p:nvSpPr>
          <p:cNvPr id="9" name="TextBox 8"/>
          <p:cNvSpPr txBox="1"/>
          <p:nvPr/>
        </p:nvSpPr>
        <p:spPr>
          <a:xfrm>
            <a:off x="2344772" y="3970550"/>
            <a:ext cx="4433084" cy="769441"/>
          </a:xfrm>
          <a:prstGeom prst="rect">
            <a:avLst/>
          </a:prstGeom>
          <a:solidFill>
            <a:srgbClr val="FD902E"/>
          </a:solidFill>
        </p:spPr>
        <p:txBody>
          <a:bodyPr wrap="square" rtlCol="0">
            <a:spAutoFit/>
          </a:bodyPr>
          <a:lstStyle/>
          <a:p>
            <a:pPr algn="ctr"/>
            <a:r>
              <a:rPr lang="en-US" sz="4400" b="1" strike="sngStrike" dirty="0">
                <a:solidFill>
                  <a:schemeClr val="bg1"/>
                </a:solidFill>
                <a:latin typeface="Source Sans Pro"/>
                <a:cs typeface="Source Sans Pro"/>
              </a:rPr>
              <a:t>Research Paper</a:t>
            </a:r>
          </a:p>
        </p:txBody>
      </p:sp>
      <p:sp>
        <p:nvSpPr>
          <p:cNvPr id="10" name="TextBox 9"/>
          <p:cNvSpPr txBox="1"/>
          <p:nvPr/>
        </p:nvSpPr>
        <p:spPr>
          <a:xfrm>
            <a:off x="2344772" y="5018300"/>
            <a:ext cx="4433084" cy="769441"/>
          </a:xfrm>
          <a:prstGeom prst="rect">
            <a:avLst/>
          </a:prstGeom>
          <a:solidFill>
            <a:srgbClr val="FD902E"/>
          </a:solidFill>
        </p:spPr>
        <p:txBody>
          <a:bodyPr wrap="square" rtlCol="0">
            <a:spAutoFit/>
          </a:bodyPr>
          <a:lstStyle/>
          <a:p>
            <a:pPr algn="ctr"/>
            <a:r>
              <a:rPr lang="en-US" sz="4400" b="1" strike="sngStrike" dirty="0">
                <a:solidFill>
                  <a:schemeClr val="bg1"/>
                </a:solidFill>
                <a:latin typeface="Source Sans Pro"/>
                <a:cs typeface="Source Sans Pro"/>
              </a:rPr>
              <a:t>Entertainment</a:t>
            </a:r>
          </a:p>
        </p:txBody>
      </p:sp>
      <p:sp>
        <p:nvSpPr>
          <p:cNvPr id="12" name="TextBox 11"/>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a:t>
            </a:r>
            <a:r>
              <a:rPr lang="en-US" sz="2200" b="1" dirty="0">
                <a:solidFill>
                  <a:schemeClr val="bg1"/>
                </a:solidFill>
                <a:latin typeface="Source Sans Pro Light"/>
                <a:cs typeface="Source Sans Pro Light"/>
              </a:rPr>
              <a:t>Content and form  </a:t>
            </a:r>
            <a:r>
              <a:rPr lang="en-US" sz="2200" b="1" dirty="0">
                <a:solidFill>
                  <a:srgbClr val="65C3DF"/>
                </a:solidFill>
                <a:latin typeface="Source Sans Pro Light"/>
                <a:cs typeface="Source Sans Pro Light"/>
              </a:rPr>
              <a:t>|  Audience  |  Practice  |  Tips</a:t>
            </a:r>
          </a:p>
        </p:txBody>
      </p:sp>
    </p:spTree>
    <p:extLst>
      <p:ext uri="{BB962C8B-B14F-4D97-AF65-F5344CB8AC3E}">
        <p14:creationId xmlns:p14="http://schemas.microsoft.com/office/powerpoint/2010/main" val="202261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9586" y="408772"/>
            <a:ext cx="2720417" cy="2696843"/>
          </a:xfrm>
          <a:prstGeom prst="rect">
            <a:avLst/>
          </a:prstGeom>
        </p:spPr>
      </p:pic>
      <p:pic>
        <p:nvPicPr>
          <p:cNvPr id="4" name="Picture 3"/>
          <p:cNvPicPr>
            <a:picLocks noChangeAspect="1"/>
          </p:cNvPicPr>
          <p:nvPr/>
        </p:nvPicPr>
        <p:blipFill>
          <a:blip r:embed="rId4"/>
          <a:stretch>
            <a:fillRect/>
          </a:stretch>
        </p:blipFill>
        <p:spPr>
          <a:xfrm>
            <a:off x="3176236" y="3270933"/>
            <a:ext cx="2842613" cy="2621993"/>
          </a:xfrm>
          <a:prstGeom prst="rect">
            <a:avLst/>
          </a:prstGeom>
        </p:spPr>
      </p:pic>
      <p:pic>
        <p:nvPicPr>
          <p:cNvPr id="5" name="Picture 4"/>
          <p:cNvPicPr>
            <a:picLocks noChangeAspect="1"/>
          </p:cNvPicPr>
          <p:nvPr/>
        </p:nvPicPr>
        <p:blipFill>
          <a:blip r:embed="rId5"/>
          <a:stretch>
            <a:fillRect/>
          </a:stretch>
        </p:blipFill>
        <p:spPr>
          <a:xfrm>
            <a:off x="3176237" y="529335"/>
            <a:ext cx="2842613" cy="2478694"/>
          </a:xfrm>
          <a:prstGeom prst="rect">
            <a:avLst/>
          </a:prstGeom>
        </p:spPr>
      </p:pic>
      <p:pic>
        <p:nvPicPr>
          <p:cNvPr id="6" name="Picture 5"/>
          <p:cNvPicPr>
            <a:picLocks noChangeAspect="1"/>
          </p:cNvPicPr>
          <p:nvPr/>
        </p:nvPicPr>
        <p:blipFill>
          <a:blip r:embed="rId6"/>
          <a:stretch>
            <a:fillRect/>
          </a:stretch>
        </p:blipFill>
        <p:spPr>
          <a:xfrm>
            <a:off x="279586" y="3274049"/>
            <a:ext cx="2722194" cy="2615763"/>
          </a:xfrm>
          <a:prstGeom prst="rect">
            <a:avLst/>
          </a:prstGeom>
        </p:spPr>
      </p:pic>
      <p:pic>
        <p:nvPicPr>
          <p:cNvPr id="2" name="Picture 1"/>
          <p:cNvPicPr>
            <a:picLocks noChangeAspect="1"/>
          </p:cNvPicPr>
          <p:nvPr/>
        </p:nvPicPr>
        <p:blipFill>
          <a:blip r:embed="rId7"/>
          <a:stretch>
            <a:fillRect/>
          </a:stretch>
        </p:blipFill>
        <p:spPr>
          <a:xfrm>
            <a:off x="6314356" y="529334"/>
            <a:ext cx="2486904" cy="2478695"/>
          </a:xfrm>
          <a:prstGeom prst="rect">
            <a:avLst/>
          </a:prstGeom>
        </p:spPr>
      </p:pic>
      <p:pic>
        <p:nvPicPr>
          <p:cNvPr id="7" name="Picture 6"/>
          <p:cNvPicPr>
            <a:picLocks noChangeAspect="1"/>
          </p:cNvPicPr>
          <p:nvPr/>
        </p:nvPicPr>
        <p:blipFill>
          <a:blip r:embed="rId8"/>
          <a:stretch>
            <a:fillRect/>
          </a:stretch>
        </p:blipFill>
        <p:spPr>
          <a:xfrm>
            <a:off x="6206779" y="3267819"/>
            <a:ext cx="2702307" cy="2709217"/>
          </a:xfrm>
          <a:prstGeom prst="rect">
            <a:avLst/>
          </a:prstGeom>
        </p:spPr>
      </p:pic>
      <p:sp>
        <p:nvSpPr>
          <p:cNvPr id="8" name="TextBox 7"/>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a:t>
            </a:r>
            <a:r>
              <a:rPr lang="en-US" sz="2200" b="1" dirty="0">
                <a:solidFill>
                  <a:schemeClr val="bg1"/>
                </a:solidFill>
                <a:latin typeface="Source Sans Pro Light"/>
                <a:cs typeface="Source Sans Pro Light"/>
              </a:rPr>
              <a:t>Content and form  </a:t>
            </a:r>
            <a:r>
              <a:rPr lang="en-US" sz="2200" b="1" dirty="0">
                <a:solidFill>
                  <a:srgbClr val="65C3DF"/>
                </a:solidFill>
                <a:latin typeface="Source Sans Pro Light"/>
                <a:cs typeface="Source Sans Pro Light"/>
              </a:rPr>
              <a:t>|  Audience  |  Practice  |  Tips</a:t>
            </a:r>
          </a:p>
        </p:txBody>
      </p:sp>
    </p:spTree>
    <p:extLst>
      <p:ext uri="{BB962C8B-B14F-4D97-AF65-F5344CB8AC3E}">
        <p14:creationId xmlns:p14="http://schemas.microsoft.com/office/powerpoint/2010/main" val="4181855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08123" y="919600"/>
            <a:ext cx="6143625" cy="1446550"/>
          </a:xfrm>
          <a:prstGeom prst="rect">
            <a:avLst/>
          </a:prstGeom>
          <a:solidFill>
            <a:srgbClr val="15A53B"/>
          </a:solidFill>
        </p:spPr>
        <p:txBody>
          <a:bodyPr wrap="square" rtlCol="0">
            <a:spAutoFit/>
          </a:bodyPr>
          <a:lstStyle/>
          <a:p>
            <a:pPr algn="ctr"/>
            <a:r>
              <a:rPr lang="en-US" sz="4400" b="1" dirty="0">
                <a:solidFill>
                  <a:schemeClr val="bg1"/>
                </a:solidFill>
                <a:latin typeface="Source Sans Pro"/>
                <a:cs typeface="Source Sans Pro"/>
              </a:rPr>
              <a:t>What do you hate about presentations?</a:t>
            </a:r>
          </a:p>
        </p:txBody>
      </p:sp>
      <p:sp>
        <p:nvSpPr>
          <p:cNvPr id="4" name="TextBox 3"/>
          <p:cNvSpPr txBox="1"/>
          <p:nvPr/>
        </p:nvSpPr>
        <p:spPr>
          <a:xfrm>
            <a:off x="1508123" y="2788521"/>
            <a:ext cx="6143625" cy="1446550"/>
          </a:xfrm>
          <a:prstGeom prst="rect">
            <a:avLst/>
          </a:prstGeom>
          <a:solidFill>
            <a:srgbClr val="15A53B"/>
          </a:solidFill>
        </p:spPr>
        <p:txBody>
          <a:bodyPr wrap="square" rtlCol="0">
            <a:spAutoFit/>
          </a:bodyPr>
          <a:lstStyle/>
          <a:p>
            <a:pPr algn="ctr"/>
            <a:r>
              <a:rPr lang="en-US" sz="4400" b="1" dirty="0">
                <a:solidFill>
                  <a:schemeClr val="bg1"/>
                </a:solidFill>
                <a:latin typeface="Source Sans Pro"/>
                <a:cs typeface="Source Sans Pro"/>
              </a:rPr>
              <a:t>Do you ever do the things you hate?</a:t>
            </a:r>
          </a:p>
        </p:txBody>
      </p:sp>
      <p:sp>
        <p:nvSpPr>
          <p:cNvPr id="6" name="TextBox 5"/>
          <p:cNvSpPr txBox="1"/>
          <p:nvPr/>
        </p:nvSpPr>
        <p:spPr>
          <a:xfrm>
            <a:off x="1508123" y="4657441"/>
            <a:ext cx="6143625" cy="769441"/>
          </a:xfrm>
          <a:prstGeom prst="rect">
            <a:avLst/>
          </a:prstGeom>
          <a:solidFill>
            <a:srgbClr val="FD902E"/>
          </a:solidFill>
        </p:spPr>
        <p:txBody>
          <a:bodyPr wrap="square" rtlCol="0">
            <a:spAutoFit/>
          </a:bodyPr>
          <a:lstStyle/>
          <a:p>
            <a:pPr algn="ctr"/>
            <a:r>
              <a:rPr lang="en-US" sz="4400" b="1" dirty="0">
                <a:solidFill>
                  <a:schemeClr val="bg1"/>
                </a:solidFill>
                <a:latin typeface="Source Sans Pro"/>
                <a:cs typeface="Source Sans Pro"/>
              </a:rPr>
              <a:t>Why?</a:t>
            </a:r>
          </a:p>
        </p:txBody>
      </p:sp>
      <p:sp>
        <p:nvSpPr>
          <p:cNvPr id="8" name="TextBox 7"/>
          <p:cNvSpPr txBox="1"/>
          <p:nvPr/>
        </p:nvSpPr>
        <p:spPr>
          <a:xfrm>
            <a:off x="457200" y="6310858"/>
            <a:ext cx="8229600" cy="430887"/>
          </a:xfrm>
          <a:prstGeom prst="rect">
            <a:avLst/>
          </a:prstGeom>
          <a:noFill/>
        </p:spPr>
        <p:txBody>
          <a:bodyPr wrap="square" rtlCol="0">
            <a:spAutoFit/>
          </a:bodyPr>
          <a:lstStyle/>
          <a:p>
            <a:pPr algn="ctr"/>
            <a:r>
              <a:rPr lang="en-US" sz="2200" b="1" dirty="0">
                <a:solidFill>
                  <a:schemeClr val="bg1"/>
                </a:solidFill>
                <a:latin typeface="Source Sans Pro Light"/>
                <a:cs typeface="Source Sans Pro Light"/>
              </a:rPr>
              <a:t>The Conundrum  </a:t>
            </a:r>
            <a:r>
              <a:rPr lang="en-US" sz="2200" b="1" dirty="0">
                <a:solidFill>
                  <a:srgbClr val="65C3DF"/>
                </a:solidFill>
                <a:latin typeface="Source Sans Pro Light"/>
                <a:cs typeface="Source Sans Pro Light"/>
              </a:rPr>
              <a:t>|  Content and form  |  Audience  |  Practice  |  Tips</a:t>
            </a:r>
          </a:p>
        </p:txBody>
      </p:sp>
    </p:spTree>
    <p:extLst>
      <p:ext uri="{BB962C8B-B14F-4D97-AF65-F5344CB8AC3E}">
        <p14:creationId xmlns:p14="http://schemas.microsoft.com/office/powerpoint/2010/main" val="266578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58190" y="548646"/>
            <a:ext cx="6319102" cy="4404966"/>
          </a:xfrm>
          <a:prstGeom prst="rect">
            <a:avLst/>
          </a:prstGeom>
          <a:ln>
            <a:solidFill>
              <a:srgbClr val="000000"/>
            </a:solidFill>
          </a:ln>
        </p:spPr>
      </p:pic>
      <p:pic>
        <p:nvPicPr>
          <p:cNvPr id="11" name="Picture 10"/>
          <p:cNvPicPr>
            <a:picLocks noChangeAspect="1"/>
          </p:cNvPicPr>
          <p:nvPr/>
        </p:nvPicPr>
        <p:blipFill>
          <a:blip r:embed="rId4"/>
          <a:stretch>
            <a:fillRect/>
          </a:stretch>
        </p:blipFill>
        <p:spPr>
          <a:xfrm>
            <a:off x="2507323" y="1565306"/>
            <a:ext cx="6353678" cy="4404966"/>
          </a:xfrm>
          <a:prstGeom prst="rect">
            <a:avLst/>
          </a:prstGeom>
          <a:ln>
            <a:solidFill>
              <a:srgbClr val="000000"/>
            </a:solidFill>
          </a:ln>
        </p:spPr>
      </p:pic>
      <p:sp>
        <p:nvSpPr>
          <p:cNvPr id="5" name="TextBox 4"/>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a:t>
            </a:r>
            <a:r>
              <a:rPr lang="en-US" sz="2200" b="1" dirty="0">
                <a:solidFill>
                  <a:schemeClr val="bg1"/>
                </a:solidFill>
                <a:latin typeface="Source Sans Pro Light"/>
                <a:cs typeface="Source Sans Pro Light"/>
              </a:rPr>
              <a:t>Content and form  </a:t>
            </a:r>
            <a:r>
              <a:rPr lang="en-US" sz="2200" b="1" dirty="0">
                <a:solidFill>
                  <a:srgbClr val="65C3DF"/>
                </a:solidFill>
                <a:latin typeface="Source Sans Pro Light"/>
                <a:cs typeface="Source Sans Pro Light"/>
              </a:rPr>
              <a:t>|  Audience  |  Practice  |  Tips</a:t>
            </a:r>
          </a:p>
        </p:txBody>
      </p:sp>
    </p:spTree>
    <p:extLst>
      <p:ext uri="{BB962C8B-B14F-4D97-AF65-F5344CB8AC3E}">
        <p14:creationId xmlns:p14="http://schemas.microsoft.com/office/powerpoint/2010/main" val="1607801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41500" y="1703754"/>
            <a:ext cx="5461000" cy="4389804"/>
          </a:xfrm>
          <a:prstGeom prst="rect">
            <a:avLst/>
          </a:prstGeom>
        </p:spPr>
      </p:pic>
      <p:sp>
        <p:nvSpPr>
          <p:cNvPr id="6" name="Title 5"/>
          <p:cNvSpPr>
            <a:spLocks noGrp="1"/>
          </p:cNvSpPr>
          <p:nvPr>
            <p:ph type="title"/>
          </p:nvPr>
        </p:nvSpPr>
        <p:spPr/>
        <p:txBody>
          <a:bodyPr/>
          <a:lstStyle/>
          <a:p>
            <a:r>
              <a:rPr lang="en-US" dirty="0"/>
              <a:t>Too much data</a:t>
            </a:r>
          </a:p>
        </p:txBody>
      </p:sp>
      <p:sp>
        <p:nvSpPr>
          <p:cNvPr id="7" name="TextBox 6"/>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a:t>
            </a:r>
            <a:r>
              <a:rPr lang="en-US" sz="2200" b="1" dirty="0">
                <a:solidFill>
                  <a:schemeClr val="bg1"/>
                </a:solidFill>
                <a:latin typeface="Source Sans Pro Light"/>
                <a:cs typeface="Source Sans Pro Light"/>
              </a:rPr>
              <a:t>Content and form  </a:t>
            </a:r>
            <a:r>
              <a:rPr lang="en-US" sz="2200" b="1" dirty="0">
                <a:solidFill>
                  <a:srgbClr val="65C3DF"/>
                </a:solidFill>
                <a:latin typeface="Source Sans Pro Light"/>
                <a:cs typeface="Source Sans Pro Light"/>
              </a:rPr>
              <a:t>|  Audience  |  Practice  |  Tips</a:t>
            </a:r>
          </a:p>
        </p:txBody>
      </p:sp>
    </p:spTree>
    <p:extLst>
      <p:ext uri="{BB962C8B-B14F-4D97-AF65-F5344CB8AC3E}">
        <p14:creationId xmlns:p14="http://schemas.microsoft.com/office/powerpoint/2010/main" val="1322970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ef_plo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451" y="1777999"/>
            <a:ext cx="6781800" cy="4238625"/>
          </a:xfrm>
          <a:prstGeom prst="rect">
            <a:avLst/>
          </a:prstGeom>
        </p:spPr>
      </p:pic>
      <p:sp>
        <p:nvSpPr>
          <p:cNvPr id="4" name="Title 3"/>
          <p:cNvSpPr>
            <a:spLocks noGrp="1"/>
          </p:cNvSpPr>
          <p:nvPr>
            <p:ph type="title"/>
          </p:nvPr>
        </p:nvSpPr>
        <p:spPr/>
        <p:txBody>
          <a:bodyPr/>
          <a:lstStyle/>
          <a:p>
            <a:r>
              <a:rPr lang="en-US" dirty="0"/>
              <a:t>Getting better…</a:t>
            </a:r>
          </a:p>
        </p:txBody>
      </p:sp>
      <p:sp>
        <p:nvSpPr>
          <p:cNvPr id="5" name="TextBox 4"/>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a:t>
            </a:r>
            <a:r>
              <a:rPr lang="en-US" sz="2200" b="1" dirty="0">
                <a:solidFill>
                  <a:schemeClr val="bg1"/>
                </a:solidFill>
                <a:latin typeface="Source Sans Pro Light"/>
                <a:cs typeface="Source Sans Pro Light"/>
              </a:rPr>
              <a:t>Content and form  </a:t>
            </a:r>
            <a:r>
              <a:rPr lang="en-US" sz="2200" b="1" dirty="0">
                <a:solidFill>
                  <a:srgbClr val="65C3DF"/>
                </a:solidFill>
                <a:latin typeface="Source Sans Pro Light"/>
                <a:cs typeface="Source Sans Pro Light"/>
              </a:rPr>
              <a:t>|  Audience  |  Practice  |  Tips</a:t>
            </a:r>
          </a:p>
        </p:txBody>
      </p:sp>
    </p:spTree>
    <p:extLst>
      <p:ext uri="{BB962C8B-B14F-4D97-AF65-F5344CB8AC3E}">
        <p14:creationId xmlns:p14="http://schemas.microsoft.com/office/powerpoint/2010/main" val="137824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Tell a story</a:t>
            </a:r>
          </a:p>
        </p:txBody>
      </p:sp>
      <p:pic>
        <p:nvPicPr>
          <p:cNvPr id="4" name="Picture 3" descr="comp_pred_prob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49" y="1708149"/>
            <a:ext cx="6302375" cy="4411663"/>
          </a:xfrm>
          <a:prstGeom prst="rect">
            <a:avLst/>
          </a:prstGeom>
        </p:spPr>
      </p:pic>
      <p:sp>
        <p:nvSpPr>
          <p:cNvPr id="6" name="TextBox 5"/>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a:t>
            </a:r>
            <a:r>
              <a:rPr lang="en-US" sz="2200" b="1" dirty="0">
                <a:solidFill>
                  <a:schemeClr val="bg1"/>
                </a:solidFill>
                <a:latin typeface="Source Sans Pro Light"/>
                <a:cs typeface="Source Sans Pro Light"/>
              </a:rPr>
              <a:t>Content and form  </a:t>
            </a:r>
            <a:r>
              <a:rPr lang="en-US" sz="2200" b="1" dirty="0">
                <a:solidFill>
                  <a:srgbClr val="65C3DF"/>
                </a:solidFill>
                <a:latin typeface="Source Sans Pro Light"/>
                <a:cs typeface="Source Sans Pro Light"/>
              </a:rPr>
              <a:t>|  Audience  |  Practice  |  Tips</a:t>
            </a:r>
          </a:p>
        </p:txBody>
      </p:sp>
    </p:spTree>
    <p:extLst>
      <p:ext uri="{BB962C8B-B14F-4D97-AF65-F5344CB8AC3E}">
        <p14:creationId xmlns:p14="http://schemas.microsoft.com/office/powerpoint/2010/main" val="1150986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Stories are memorable</a:t>
            </a:r>
          </a:p>
        </p:txBody>
      </p:sp>
      <p:pic>
        <p:nvPicPr>
          <p:cNvPr id="4" name="Picture 3" descr="Figure 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57824"/>
            <a:ext cx="8229600" cy="4114800"/>
          </a:xfrm>
          <a:prstGeom prst="rect">
            <a:avLst/>
          </a:prstGeom>
        </p:spPr>
      </p:pic>
      <p:sp>
        <p:nvSpPr>
          <p:cNvPr id="6" name="TextBox 5"/>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a:t>
            </a:r>
            <a:r>
              <a:rPr lang="en-US" sz="2200" b="1" dirty="0">
                <a:solidFill>
                  <a:schemeClr val="bg1"/>
                </a:solidFill>
                <a:latin typeface="Source Sans Pro Light"/>
                <a:cs typeface="Source Sans Pro Light"/>
              </a:rPr>
              <a:t>Content and form  </a:t>
            </a:r>
            <a:r>
              <a:rPr lang="en-US" sz="2200" b="1" dirty="0">
                <a:solidFill>
                  <a:srgbClr val="65C3DF"/>
                </a:solidFill>
                <a:latin typeface="Source Sans Pro Light"/>
                <a:cs typeface="Source Sans Pro Light"/>
              </a:rPr>
              <a:t>|  Audience  |  Practice  |  Tips</a:t>
            </a:r>
          </a:p>
        </p:txBody>
      </p:sp>
    </p:spTree>
    <p:extLst>
      <p:ext uri="{BB962C8B-B14F-4D97-AF65-F5344CB8AC3E}">
        <p14:creationId xmlns:p14="http://schemas.microsoft.com/office/powerpoint/2010/main" val="1564869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do we do this?</a:t>
            </a:r>
          </a:p>
        </p:txBody>
      </p:sp>
      <p:sp>
        <p:nvSpPr>
          <p:cNvPr id="5" name="TextBox 4"/>
          <p:cNvSpPr txBox="1"/>
          <p:nvPr/>
        </p:nvSpPr>
        <p:spPr>
          <a:xfrm>
            <a:off x="1970040" y="2603936"/>
            <a:ext cx="5210025" cy="769441"/>
          </a:xfrm>
          <a:prstGeom prst="rect">
            <a:avLst/>
          </a:prstGeom>
          <a:solidFill>
            <a:srgbClr val="FD902E"/>
          </a:solidFill>
        </p:spPr>
        <p:txBody>
          <a:bodyPr wrap="square" rtlCol="0">
            <a:spAutoFit/>
          </a:bodyPr>
          <a:lstStyle/>
          <a:p>
            <a:pPr algn="ctr"/>
            <a:r>
              <a:rPr lang="en-US" sz="4400" b="1" dirty="0">
                <a:solidFill>
                  <a:prstClr val="white"/>
                </a:solidFill>
                <a:latin typeface="Source Sans Pro"/>
                <a:cs typeface="Source Sans Pro"/>
              </a:rPr>
              <a:t>It’s easy</a:t>
            </a:r>
          </a:p>
        </p:txBody>
      </p:sp>
      <p:sp>
        <p:nvSpPr>
          <p:cNvPr id="6" name="TextBox 5"/>
          <p:cNvSpPr txBox="1"/>
          <p:nvPr/>
        </p:nvSpPr>
        <p:spPr>
          <a:xfrm>
            <a:off x="1970040" y="3638185"/>
            <a:ext cx="5210025" cy="1446550"/>
          </a:xfrm>
          <a:prstGeom prst="rect">
            <a:avLst/>
          </a:prstGeom>
          <a:solidFill>
            <a:srgbClr val="15A53B"/>
          </a:solidFill>
        </p:spPr>
        <p:txBody>
          <a:bodyPr wrap="square" rtlCol="0">
            <a:spAutoFit/>
          </a:bodyPr>
          <a:lstStyle/>
          <a:p>
            <a:pPr algn="ctr"/>
            <a:r>
              <a:rPr lang="en-US" sz="4400" b="1" dirty="0">
                <a:solidFill>
                  <a:prstClr val="white"/>
                </a:solidFill>
                <a:latin typeface="Source Sans Pro"/>
                <a:cs typeface="Source Sans Pro"/>
              </a:rPr>
              <a:t>Translating to new mediums is hard</a:t>
            </a:r>
          </a:p>
        </p:txBody>
      </p:sp>
      <p:sp>
        <p:nvSpPr>
          <p:cNvPr id="8" name="TextBox 7"/>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a:t>
            </a:r>
            <a:r>
              <a:rPr lang="en-US" sz="2200" b="1" dirty="0">
                <a:solidFill>
                  <a:schemeClr val="bg1"/>
                </a:solidFill>
                <a:latin typeface="Source Sans Pro Light"/>
                <a:cs typeface="Source Sans Pro Light"/>
              </a:rPr>
              <a:t>Content and form  </a:t>
            </a:r>
            <a:r>
              <a:rPr lang="en-US" sz="2200" b="1" dirty="0">
                <a:solidFill>
                  <a:srgbClr val="65C3DF"/>
                </a:solidFill>
                <a:latin typeface="Source Sans Pro Light"/>
                <a:cs typeface="Source Sans Pro Light"/>
              </a:rPr>
              <a:t>|  Audience  |  Practice  |  Tips</a:t>
            </a:r>
          </a:p>
        </p:txBody>
      </p:sp>
    </p:spTree>
    <p:extLst>
      <p:ext uri="{BB962C8B-B14F-4D97-AF65-F5344CB8AC3E}">
        <p14:creationId xmlns:p14="http://schemas.microsoft.com/office/powerpoint/2010/main" val="78409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D6D97"/>
        </a:solidFill>
        <a:effectLst/>
      </p:bgPr>
    </p:bg>
    <p:spTree>
      <p:nvGrpSpPr>
        <p:cNvPr id="1" name=""/>
        <p:cNvGrpSpPr/>
        <p:nvPr/>
      </p:nvGrpSpPr>
      <p:grpSpPr>
        <a:xfrm>
          <a:off x="0" y="0"/>
          <a:ext cx="0" cy="0"/>
          <a:chOff x="0" y="0"/>
          <a:chExt cx="0" cy="0"/>
        </a:xfrm>
      </p:grpSpPr>
      <p:sp>
        <p:nvSpPr>
          <p:cNvPr id="4" name="Rectangle 3"/>
          <p:cNvSpPr/>
          <p:nvPr/>
        </p:nvSpPr>
        <p:spPr>
          <a:xfrm>
            <a:off x="0" y="2259035"/>
            <a:ext cx="9144000" cy="1341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p:txBody>
          <a:bodyPr>
            <a:noAutofit/>
          </a:bodyPr>
          <a:lstStyle/>
          <a:p>
            <a:r>
              <a:rPr lang="en-US" sz="5400" dirty="0"/>
              <a:t>Know </a:t>
            </a:r>
            <a:r>
              <a:rPr lang="en-US" sz="5400" dirty="0" err="1"/>
              <a:t>thine</a:t>
            </a:r>
            <a:r>
              <a:rPr lang="en-US" sz="5400" dirty="0"/>
              <a:t> audience</a:t>
            </a:r>
          </a:p>
        </p:txBody>
      </p:sp>
    </p:spTree>
    <p:extLst>
      <p:ext uri="{BB962C8B-B14F-4D97-AF65-F5344CB8AC3E}">
        <p14:creationId xmlns:p14="http://schemas.microsoft.com/office/powerpoint/2010/main" val="1260720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Ask these questions </a:t>
            </a:r>
            <a:r>
              <a:rPr lang="en-US" i="1" dirty="0"/>
              <a:t>all the time</a:t>
            </a:r>
          </a:p>
        </p:txBody>
      </p:sp>
      <p:sp>
        <p:nvSpPr>
          <p:cNvPr id="4" name="TextBox 3"/>
          <p:cNvSpPr txBox="1"/>
          <p:nvPr/>
        </p:nvSpPr>
        <p:spPr>
          <a:xfrm>
            <a:off x="1112437" y="1932376"/>
            <a:ext cx="6915649" cy="1077218"/>
          </a:xfrm>
          <a:prstGeom prst="rect">
            <a:avLst/>
          </a:prstGeom>
          <a:solidFill>
            <a:srgbClr val="15A53B"/>
          </a:solidFill>
        </p:spPr>
        <p:txBody>
          <a:bodyPr wrap="square" rtlCol="0">
            <a:spAutoFit/>
          </a:bodyPr>
          <a:lstStyle/>
          <a:p>
            <a:pPr algn="ctr"/>
            <a:r>
              <a:rPr lang="en-US" sz="4400" b="1" dirty="0">
                <a:solidFill>
                  <a:prstClr val="white"/>
                </a:solidFill>
                <a:latin typeface="Source Sans Pro"/>
                <a:cs typeface="Source Sans Pro"/>
              </a:rPr>
              <a:t>Purpose</a:t>
            </a:r>
            <a:br>
              <a:rPr lang="en-US" sz="4400" b="1" dirty="0">
                <a:solidFill>
                  <a:prstClr val="white"/>
                </a:solidFill>
                <a:latin typeface="Source Sans Pro"/>
                <a:cs typeface="Source Sans Pro"/>
              </a:rPr>
            </a:br>
            <a:r>
              <a:rPr lang="en-US" sz="2000" b="1" dirty="0">
                <a:solidFill>
                  <a:prstClr val="white"/>
                </a:solidFill>
                <a:latin typeface="Source Sans Pro"/>
                <a:cs typeface="Source Sans Pro"/>
              </a:rPr>
              <a:t>What are you trying to communicate?</a:t>
            </a:r>
          </a:p>
        </p:txBody>
      </p:sp>
      <p:sp>
        <p:nvSpPr>
          <p:cNvPr id="7" name="TextBox 6"/>
          <p:cNvSpPr txBox="1"/>
          <p:nvPr/>
        </p:nvSpPr>
        <p:spPr>
          <a:xfrm>
            <a:off x="1112437" y="3151592"/>
            <a:ext cx="6915649" cy="1384995"/>
          </a:xfrm>
          <a:prstGeom prst="rect">
            <a:avLst/>
          </a:prstGeom>
          <a:solidFill>
            <a:srgbClr val="15A53B"/>
          </a:solidFill>
        </p:spPr>
        <p:txBody>
          <a:bodyPr wrap="square" rtlCol="0">
            <a:spAutoFit/>
          </a:bodyPr>
          <a:lstStyle/>
          <a:p>
            <a:pPr algn="ctr"/>
            <a:r>
              <a:rPr lang="en-US" sz="4400" b="1" dirty="0">
                <a:solidFill>
                  <a:prstClr val="white"/>
                </a:solidFill>
                <a:latin typeface="Source Sans Pro"/>
                <a:cs typeface="Source Sans Pro"/>
              </a:rPr>
              <a:t>Audience</a:t>
            </a:r>
            <a:br>
              <a:rPr lang="en-US" sz="4400" b="1" dirty="0">
                <a:solidFill>
                  <a:prstClr val="white"/>
                </a:solidFill>
                <a:latin typeface="Source Sans Pro"/>
                <a:cs typeface="Source Sans Pro"/>
              </a:rPr>
            </a:br>
            <a:r>
              <a:rPr lang="en-US" sz="2000" b="1" dirty="0">
                <a:solidFill>
                  <a:prstClr val="white"/>
                </a:solidFill>
                <a:latin typeface="Source Sans Pro"/>
                <a:cs typeface="Source Sans Pro"/>
              </a:rPr>
              <a:t>Who is your audience? What do they know already? What do they want to know? What do you want them to know? </a:t>
            </a:r>
          </a:p>
        </p:txBody>
      </p:sp>
      <p:sp>
        <p:nvSpPr>
          <p:cNvPr id="8" name="TextBox 7"/>
          <p:cNvSpPr txBox="1"/>
          <p:nvPr/>
        </p:nvSpPr>
        <p:spPr>
          <a:xfrm>
            <a:off x="1112437" y="4688987"/>
            <a:ext cx="6915649" cy="1077218"/>
          </a:xfrm>
          <a:prstGeom prst="rect">
            <a:avLst/>
          </a:prstGeom>
          <a:solidFill>
            <a:srgbClr val="15A53B"/>
          </a:solidFill>
        </p:spPr>
        <p:txBody>
          <a:bodyPr wrap="square" rtlCol="0">
            <a:spAutoFit/>
          </a:bodyPr>
          <a:lstStyle/>
          <a:p>
            <a:pPr algn="ctr"/>
            <a:r>
              <a:rPr lang="en-US" sz="4400" b="1" dirty="0">
                <a:solidFill>
                  <a:prstClr val="white"/>
                </a:solidFill>
                <a:latin typeface="Source Sans Pro"/>
                <a:cs typeface="Source Sans Pro"/>
              </a:rPr>
              <a:t>Information</a:t>
            </a:r>
            <a:br>
              <a:rPr lang="en-US" sz="4400" b="1" dirty="0">
                <a:solidFill>
                  <a:prstClr val="white"/>
                </a:solidFill>
                <a:latin typeface="Source Sans Pro"/>
                <a:cs typeface="Source Sans Pro"/>
              </a:rPr>
            </a:br>
            <a:r>
              <a:rPr lang="en-US" sz="2000" b="1" dirty="0">
                <a:solidFill>
                  <a:prstClr val="white"/>
                </a:solidFill>
                <a:latin typeface="Source Sans Pro"/>
                <a:cs typeface="Source Sans Pro"/>
              </a:rPr>
              <a:t>What does your message need to include?</a:t>
            </a:r>
          </a:p>
        </p:txBody>
      </p:sp>
      <p:sp>
        <p:nvSpPr>
          <p:cNvPr id="10" name="TextBox 9"/>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Content and form  |  </a:t>
            </a:r>
            <a:r>
              <a:rPr lang="en-US" sz="2200" b="1" dirty="0">
                <a:solidFill>
                  <a:schemeClr val="bg1"/>
                </a:solidFill>
                <a:latin typeface="Source Sans Pro Light"/>
                <a:cs typeface="Source Sans Pro Light"/>
              </a:rPr>
              <a:t>Audience</a:t>
            </a:r>
            <a:r>
              <a:rPr lang="en-US" sz="2200" b="1" dirty="0">
                <a:solidFill>
                  <a:srgbClr val="65C3DF"/>
                </a:solidFill>
                <a:latin typeface="Source Sans Pro Light"/>
                <a:cs typeface="Source Sans Pro Light"/>
              </a:rPr>
              <a:t>  |  Practice  |  Tips</a:t>
            </a:r>
          </a:p>
        </p:txBody>
      </p:sp>
    </p:spTree>
    <p:extLst>
      <p:ext uri="{BB962C8B-B14F-4D97-AF65-F5344CB8AC3E}">
        <p14:creationId xmlns:p14="http://schemas.microsoft.com/office/powerpoint/2010/main" val="196743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Tailoring core message to audience</a:t>
            </a:r>
          </a:p>
        </p:txBody>
      </p:sp>
      <p:pic>
        <p:nvPicPr>
          <p:cNvPr id="5" name="Picture 4" descr="Screen Shot 2015-04-16 at 21.53.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33617"/>
            <a:ext cx="8217802" cy="4108901"/>
          </a:xfrm>
          <a:prstGeom prst="rect">
            <a:avLst/>
          </a:prstGeom>
        </p:spPr>
      </p:pic>
      <p:pic>
        <p:nvPicPr>
          <p:cNvPr id="4" name="Picture 3" descr="Screen Shot 2015-04-16 at 21.53.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1575" y="1629662"/>
            <a:ext cx="5886931" cy="4201607"/>
          </a:xfrm>
          <a:prstGeom prst="rect">
            <a:avLst/>
          </a:prstGeom>
          <a:effectLst>
            <a:outerShdw blurRad="63500" sx="102000" sy="102000" algn="ctr" rotWithShape="0">
              <a:prstClr val="black">
                <a:alpha val="40000"/>
              </a:prstClr>
            </a:outerShdw>
          </a:effectLst>
        </p:spPr>
      </p:pic>
      <p:sp>
        <p:nvSpPr>
          <p:cNvPr id="7" name="TextBox 6"/>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Content and form  |  </a:t>
            </a:r>
            <a:r>
              <a:rPr lang="en-US" sz="2200" b="1" dirty="0">
                <a:solidFill>
                  <a:schemeClr val="bg1"/>
                </a:solidFill>
                <a:latin typeface="Source Sans Pro Light"/>
                <a:cs typeface="Source Sans Pro Light"/>
              </a:rPr>
              <a:t>Audience</a:t>
            </a:r>
            <a:r>
              <a:rPr lang="en-US" sz="2200" b="1" dirty="0">
                <a:solidFill>
                  <a:srgbClr val="65C3DF"/>
                </a:solidFill>
                <a:latin typeface="Source Sans Pro Light"/>
                <a:cs typeface="Source Sans Pro Light"/>
              </a:rPr>
              <a:t>  |  Practice  |  Tips</a:t>
            </a:r>
          </a:p>
        </p:txBody>
      </p:sp>
    </p:spTree>
    <p:extLst>
      <p:ext uri="{BB962C8B-B14F-4D97-AF65-F5344CB8AC3E}">
        <p14:creationId xmlns:p14="http://schemas.microsoft.com/office/powerpoint/2010/main" val="183344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Translating essence to audience</a:t>
            </a:r>
          </a:p>
        </p:txBody>
      </p:sp>
      <p:sp>
        <p:nvSpPr>
          <p:cNvPr id="5" name="TextBox 4"/>
          <p:cNvSpPr txBox="1"/>
          <p:nvPr/>
        </p:nvSpPr>
        <p:spPr>
          <a:xfrm>
            <a:off x="457200" y="2020165"/>
            <a:ext cx="8229599" cy="830997"/>
          </a:xfrm>
          <a:prstGeom prst="rect">
            <a:avLst/>
          </a:prstGeom>
          <a:solidFill>
            <a:srgbClr val="FD902E"/>
          </a:solidFill>
        </p:spPr>
        <p:txBody>
          <a:bodyPr wrap="square" rtlCol="0">
            <a:spAutoFit/>
          </a:bodyPr>
          <a:lstStyle/>
          <a:p>
            <a:pPr algn="ctr"/>
            <a:r>
              <a:rPr lang="en-US" sz="4800" b="1" dirty="0">
                <a:solidFill>
                  <a:prstClr val="white"/>
                </a:solidFill>
                <a:latin typeface="Source Sans Pro"/>
                <a:cs typeface="Source Sans Pro"/>
              </a:rPr>
              <a:t>“Boiling down” </a:t>
            </a:r>
          </a:p>
        </p:txBody>
      </p:sp>
      <p:sp>
        <p:nvSpPr>
          <p:cNvPr id="9" name="TextBox 8"/>
          <p:cNvSpPr txBox="1"/>
          <p:nvPr/>
        </p:nvSpPr>
        <p:spPr>
          <a:xfrm>
            <a:off x="457201" y="4536594"/>
            <a:ext cx="8229599" cy="830997"/>
          </a:xfrm>
          <a:prstGeom prst="rect">
            <a:avLst/>
          </a:prstGeom>
          <a:solidFill>
            <a:srgbClr val="FD902E"/>
          </a:solidFill>
        </p:spPr>
        <p:txBody>
          <a:bodyPr wrap="square" rtlCol="0">
            <a:spAutoFit/>
          </a:bodyPr>
          <a:lstStyle/>
          <a:p>
            <a:pPr algn="ctr"/>
            <a:r>
              <a:rPr lang="en-US" sz="4800" b="1" dirty="0">
                <a:solidFill>
                  <a:prstClr val="white"/>
                </a:solidFill>
                <a:latin typeface="Source Sans Pro"/>
                <a:cs typeface="Source Sans Pro"/>
              </a:rPr>
              <a:t>“Dumbing down” </a:t>
            </a:r>
          </a:p>
        </p:txBody>
      </p:sp>
      <p:sp>
        <p:nvSpPr>
          <p:cNvPr id="10" name="TextBox 9"/>
          <p:cNvSpPr txBox="1"/>
          <p:nvPr/>
        </p:nvSpPr>
        <p:spPr>
          <a:xfrm>
            <a:off x="3365122" y="3188228"/>
            <a:ext cx="2502983" cy="1015663"/>
          </a:xfrm>
          <a:prstGeom prst="rect">
            <a:avLst/>
          </a:prstGeom>
          <a:solidFill>
            <a:schemeClr val="accent2">
              <a:lumMod val="75000"/>
            </a:schemeClr>
          </a:solidFill>
        </p:spPr>
        <p:txBody>
          <a:bodyPr wrap="square" rtlCol="0">
            <a:spAutoFit/>
          </a:bodyPr>
          <a:lstStyle/>
          <a:p>
            <a:pPr algn="ctr"/>
            <a:r>
              <a:rPr lang="en-US" sz="6000" b="1" dirty="0">
                <a:solidFill>
                  <a:prstClr val="white"/>
                </a:solidFill>
                <a:latin typeface="Source Sans Pro"/>
                <a:cs typeface="Source Sans Pro"/>
              </a:rPr>
              <a:t>≠</a:t>
            </a:r>
          </a:p>
        </p:txBody>
      </p:sp>
      <p:sp>
        <p:nvSpPr>
          <p:cNvPr id="7" name="TextBox 6"/>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Content and form  |  </a:t>
            </a:r>
            <a:r>
              <a:rPr lang="en-US" sz="2200" b="1" dirty="0">
                <a:solidFill>
                  <a:schemeClr val="bg1"/>
                </a:solidFill>
                <a:latin typeface="Source Sans Pro Light"/>
                <a:cs typeface="Source Sans Pro Light"/>
              </a:rPr>
              <a:t>Audience</a:t>
            </a:r>
            <a:r>
              <a:rPr lang="en-US" sz="2200" b="1" dirty="0">
                <a:solidFill>
                  <a:srgbClr val="65C3DF"/>
                </a:solidFill>
                <a:latin typeface="Source Sans Pro Light"/>
                <a:cs typeface="Source Sans Pro Light"/>
              </a:rPr>
              <a:t>  |  Practice  |  Tips</a:t>
            </a:r>
          </a:p>
        </p:txBody>
      </p:sp>
    </p:spTree>
    <p:extLst>
      <p:ext uri="{BB962C8B-B14F-4D97-AF65-F5344CB8AC3E}">
        <p14:creationId xmlns:p14="http://schemas.microsoft.com/office/powerpoint/2010/main" val="147110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Conundrum</a:t>
            </a:r>
          </a:p>
        </p:txBody>
      </p:sp>
      <p:sp>
        <p:nvSpPr>
          <p:cNvPr id="6" name="TextBox 5"/>
          <p:cNvSpPr txBox="1"/>
          <p:nvPr/>
        </p:nvSpPr>
        <p:spPr>
          <a:xfrm>
            <a:off x="2156513" y="2161346"/>
            <a:ext cx="4647698" cy="1446550"/>
          </a:xfrm>
          <a:prstGeom prst="rect">
            <a:avLst/>
          </a:prstGeom>
          <a:solidFill>
            <a:srgbClr val="FD902E"/>
          </a:solidFill>
        </p:spPr>
        <p:txBody>
          <a:bodyPr wrap="square" rtlCol="0">
            <a:spAutoFit/>
          </a:bodyPr>
          <a:lstStyle/>
          <a:p>
            <a:pPr algn="ctr"/>
            <a:r>
              <a:rPr lang="en-US" sz="4400" b="1" dirty="0">
                <a:solidFill>
                  <a:schemeClr val="bg1"/>
                </a:solidFill>
                <a:latin typeface="Source Sans Pro"/>
                <a:cs typeface="Source Sans Pro"/>
              </a:rPr>
              <a:t>Nuance &amp; Complication</a:t>
            </a:r>
          </a:p>
        </p:txBody>
      </p:sp>
      <p:sp>
        <p:nvSpPr>
          <p:cNvPr id="7" name="TextBox 6"/>
          <p:cNvSpPr txBox="1"/>
          <p:nvPr/>
        </p:nvSpPr>
        <p:spPr>
          <a:xfrm>
            <a:off x="2156512" y="3883097"/>
            <a:ext cx="4647699" cy="1446550"/>
          </a:xfrm>
          <a:prstGeom prst="rect">
            <a:avLst/>
          </a:prstGeom>
          <a:solidFill>
            <a:srgbClr val="15A53B"/>
          </a:solidFill>
        </p:spPr>
        <p:txBody>
          <a:bodyPr wrap="square" rtlCol="0">
            <a:spAutoFit/>
          </a:bodyPr>
          <a:lstStyle/>
          <a:p>
            <a:pPr algn="ctr"/>
            <a:r>
              <a:rPr lang="en-US" sz="4400" b="1">
                <a:solidFill>
                  <a:schemeClr val="bg1"/>
                </a:solidFill>
                <a:latin typeface="Source Sans Pro"/>
                <a:cs typeface="Source Sans Pro"/>
              </a:rPr>
              <a:t>Comprehension &amp;</a:t>
            </a:r>
            <a:br>
              <a:rPr lang="en-US" sz="4400" b="1">
                <a:solidFill>
                  <a:schemeClr val="bg1"/>
                </a:solidFill>
                <a:latin typeface="Source Sans Pro"/>
                <a:cs typeface="Source Sans Pro"/>
              </a:rPr>
            </a:br>
            <a:r>
              <a:rPr lang="en-US" sz="4400" b="1">
                <a:solidFill>
                  <a:schemeClr val="bg1"/>
                </a:solidFill>
                <a:latin typeface="Source Sans Pro"/>
                <a:cs typeface="Source Sans Pro"/>
              </a:rPr>
              <a:t> </a:t>
            </a:r>
            <a:r>
              <a:rPr lang="en-US" sz="4400" b="1" dirty="0">
                <a:solidFill>
                  <a:schemeClr val="bg1"/>
                </a:solidFill>
                <a:latin typeface="Source Sans Pro"/>
                <a:cs typeface="Source Sans Pro"/>
              </a:rPr>
              <a:t>Memorability</a:t>
            </a:r>
          </a:p>
        </p:txBody>
      </p:sp>
      <p:sp>
        <p:nvSpPr>
          <p:cNvPr id="8" name="TextBox 7"/>
          <p:cNvSpPr txBox="1"/>
          <p:nvPr/>
        </p:nvSpPr>
        <p:spPr>
          <a:xfrm>
            <a:off x="457200" y="6310858"/>
            <a:ext cx="8229600" cy="430887"/>
          </a:xfrm>
          <a:prstGeom prst="rect">
            <a:avLst/>
          </a:prstGeom>
          <a:noFill/>
        </p:spPr>
        <p:txBody>
          <a:bodyPr wrap="square" rtlCol="0">
            <a:spAutoFit/>
          </a:bodyPr>
          <a:lstStyle/>
          <a:p>
            <a:pPr algn="ctr"/>
            <a:r>
              <a:rPr lang="en-US" sz="2200" b="1" dirty="0">
                <a:solidFill>
                  <a:schemeClr val="bg1"/>
                </a:solidFill>
                <a:latin typeface="Source Sans Pro Light"/>
                <a:cs typeface="Source Sans Pro Light"/>
              </a:rPr>
              <a:t>The Conundrum  </a:t>
            </a:r>
            <a:r>
              <a:rPr lang="en-US" sz="2200" b="1" dirty="0">
                <a:solidFill>
                  <a:srgbClr val="65C3DF"/>
                </a:solidFill>
                <a:latin typeface="Source Sans Pro Light"/>
                <a:cs typeface="Source Sans Pro Light"/>
              </a:rPr>
              <a:t>|  Content and form  |  Audience  |  Practice  |  Tips</a:t>
            </a:r>
          </a:p>
        </p:txBody>
      </p:sp>
    </p:spTree>
    <p:extLst>
      <p:ext uri="{BB962C8B-B14F-4D97-AF65-F5344CB8AC3E}">
        <p14:creationId xmlns:p14="http://schemas.microsoft.com/office/powerpoint/2010/main" val="276097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Translating essence to audience</a:t>
            </a:r>
          </a:p>
        </p:txBody>
      </p:sp>
      <p:sp>
        <p:nvSpPr>
          <p:cNvPr id="5" name="TextBox 4"/>
          <p:cNvSpPr txBox="1"/>
          <p:nvPr/>
        </p:nvSpPr>
        <p:spPr>
          <a:xfrm>
            <a:off x="457200" y="2020165"/>
            <a:ext cx="8229599" cy="830997"/>
          </a:xfrm>
          <a:prstGeom prst="rect">
            <a:avLst/>
          </a:prstGeom>
          <a:solidFill>
            <a:srgbClr val="FD902E"/>
          </a:solidFill>
        </p:spPr>
        <p:txBody>
          <a:bodyPr wrap="square" rtlCol="0">
            <a:spAutoFit/>
          </a:bodyPr>
          <a:lstStyle/>
          <a:p>
            <a:pPr algn="ctr"/>
            <a:r>
              <a:rPr lang="en-US" sz="4800" b="1" dirty="0">
                <a:solidFill>
                  <a:prstClr val="white"/>
                </a:solidFill>
                <a:latin typeface="Source Sans Pro"/>
                <a:cs typeface="Source Sans Pro"/>
              </a:rPr>
              <a:t>“Boiling down” </a:t>
            </a:r>
          </a:p>
        </p:txBody>
      </p:sp>
      <p:sp>
        <p:nvSpPr>
          <p:cNvPr id="9" name="TextBox 8"/>
          <p:cNvSpPr txBox="1"/>
          <p:nvPr/>
        </p:nvSpPr>
        <p:spPr>
          <a:xfrm>
            <a:off x="457201" y="4508781"/>
            <a:ext cx="8229599" cy="1569660"/>
          </a:xfrm>
          <a:prstGeom prst="rect">
            <a:avLst/>
          </a:prstGeom>
          <a:solidFill>
            <a:srgbClr val="FD902E"/>
          </a:solidFill>
        </p:spPr>
        <p:txBody>
          <a:bodyPr wrap="square" rtlCol="0">
            <a:spAutoFit/>
          </a:bodyPr>
          <a:lstStyle/>
          <a:p>
            <a:pPr algn="ctr"/>
            <a:r>
              <a:rPr lang="en-US" sz="4800" b="1" dirty="0">
                <a:solidFill>
                  <a:prstClr val="white"/>
                </a:solidFill>
                <a:latin typeface="Source Sans Pro"/>
                <a:cs typeface="Source Sans Pro"/>
              </a:rPr>
              <a:t>Framing content as a story appropriate for audience</a:t>
            </a:r>
          </a:p>
        </p:txBody>
      </p:sp>
      <p:sp>
        <p:nvSpPr>
          <p:cNvPr id="10" name="TextBox 9"/>
          <p:cNvSpPr txBox="1"/>
          <p:nvPr/>
        </p:nvSpPr>
        <p:spPr>
          <a:xfrm>
            <a:off x="3365122" y="3188228"/>
            <a:ext cx="2502983" cy="1015663"/>
          </a:xfrm>
          <a:prstGeom prst="rect">
            <a:avLst/>
          </a:prstGeom>
          <a:solidFill>
            <a:srgbClr val="15A53B"/>
          </a:solidFill>
        </p:spPr>
        <p:txBody>
          <a:bodyPr wrap="square" rtlCol="0">
            <a:spAutoFit/>
          </a:bodyPr>
          <a:lstStyle/>
          <a:p>
            <a:pPr algn="ctr"/>
            <a:r>
              <a:rPr lang="en-US" sz="6000" b="1" dirty="0">
                <a:solidFill>
                  <a:prstClr val="white"/>
                </a:solidFill>
                <a:latin typeface="Source Sans Pro"/>
                <a:cs typeface="Source Sans Pro"/>
              </a:rPr>
              <a:t>=</a:t>
            </a:r>
          </a:p>
        </p:txBody>
      </p:sp>
      <p:sp>
        <p:nvSpPr>
          <p:cNvPr id="8" name="TextBox 7"/>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Content and form  |  </a:t>
            </a:r>
            <a:r>
              <a:rPr lang="en-US" sz="2200" b="1" dirty="0">
                <a:solidFill>
                  <a:schemeClr val="bg1"/>
                </a:solidFill>
                <a:latin typeface="Source Sans Pro Light"/>
                <a:cs typeface="Source Sans Pro Light"/>
              </a:rPr>
              <a:t>Audience</a:t>
            </a:r>
            <a:r>
              <a:rPr lang="en-US" sz="2200" b="1" dirty="0">
                <a:solidFill>
                  <a:srgbClr val="65C3DF"/>
                </a:solidFill>
                <a:latin typeface="Source Sans Pro Light"/>
                <a:cs typeface="Source Sans Pro Light"/>
              </a:rPr>
              <a:t>  |  Practice  |  Tips</a:t>
            </a:r>
          </a:p>
        </p:txBody>
      </p:sp>
    </p:spTree>
    <p:extLst>
      <p:ext uri="{BB962C8B-B14F-4D97-AF65-F5344CB8AC3E}">
        <p14:creationId xmlns:p14="http://schemas.microsoft.com/office/powerpoint/2010/main" val="86981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D6D97"/>
        </a:solidFill>
        <a:effectLst/>
      </p:bgPr>
    </p:bg>
    <p:spTree>
      <p:nvGrpSpPr>
        <p:cNvPr id="1" name=""/>
        <p:cNvGrpSpPr/>
        <p:nvPr/>
      </p:nvGrpSpPr>
      <p:grpSpPr>
        <a:xfrm>
          <a:off x="0" y="0"/>
          <a:ext cx="0" cy="0"/>
          <a:chOff x="0" y="0"/>
          <a:chExt cx="0" cy="0"/>
        </a:xfrm>
      </p:grpSpPr>
      <p:sp>
        <p:nvSpPr>
          <p:cNvPr id="4" name="Rectangle 3"/>
          <p:cNvSpPr/>
          <p:nvPr/>
        </p:nvSpPr>
        <p:spPr>
          <a:xfrm>
            <a:off x="0" y="2259035"/>
            <a:ext cx="9144000" cy="1341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p:txBody>
          <a:bodyPr>
            <a:noAutofit/>
          </a:bodyPr>
          <a:lstStyle/>
          <a:p>
            <a:r>
              <a:rPr lang="en-US" sz="5400" dirty="0"/>
              <a:t>Short practice time</a:t>
            </a:r>
          </a:p>
        </p:txBody>
      </p:sp>
    </p:spTree>
    <p:extLst>
      <p:ext uri="{BB962C8B-B14F-4D97-AF65-F5344CB8AC3E}">
        <p14:creationId xmlns:p14="http://schemas.microsoft.com/office/powerpoint/2010/main" val="55203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59338"/>
            <a:ext cx="9144000" cy="958299"/>
          </a:xfrm>
        </p:spPr>
        <p:txBody>
          <a:bodyPr>
            <a:noAutofit/>
          </a:bodyPr>
          <a:lstStyle/>
          <a:p>
            <a:r>
              <a:rPr lang="en-US" dirty="0"/>
              <a:t>Outline your content as a…</a:t>
            </a:r>
          </a:p>
        </p:txBody>
      </p:sp>
      <p:sp>
        <p:nvSpPr>
          <p:cNvPr id="4" name="TextBox 3"/>
          <p:cNvSpPr txBox="1"/>
          <p:nvPr/>
        </p:nvSpPr>
        <p:spPr>
          <a:xfrm>
            <a:off x="4866911" y="1691338"/>
            <a:ext cx="3810097" cy="892552"/>
          </a:xfrm>
          <a:prstGeom prst="rect">
            <a:avLst/>
          </a:prstGeom>
          <a:solidFill>
            <a:srgbClr val="15A53B"/>
          </a:solidFill>
        </p:spPr>
        <p:txBody>
          <a:bodyPr wrap="square" rtlCol="0">
            <a:spAutoFit/>
          </a:bodyPr>
          <a:lstStyle/>
          <a:p>
            <a:pPr algn="ctr"/>
            <a:r>
              <a:rPr lang="en-US" sz="3200" b="1" dirty="0">
                <a:solidFill>
                  <a:prstClr val="white"/>
                </a:solidFill>
                <a:latin typeface="Source Sans Pro"/>
                <a:cs typeface="Source Sans Pro"/>
              </a:rPr>
              <a:t>Purpose</a:t>
            </a:r>
            <a:br>
              <a:rPr lang="en-US" sz="4400" b="1" dirty="0">
                <a:solidFill>
                  <a:prstClr val="white"/>
                </a:solidFill>
                <a:latin typeface="Source Sans Pro"/>
                <a:cs typeface="Source Sans Pro"/>
              </a:rPr>
            </a:br>
            <a:r>
              <a:rPr lang="en-US" sz="2000" b="1" dirty="0">
                <a:solidFill>
                  <a:prstClr val="white"/>
                </a:solidFill>
                <a:latin typeface="Source Sans Pro"/>
                <a:cs typeface="Source Sans Pro"/>
              </a:rPr>
              <a:t>What are you trying to say?</a:t>
            </a:r>
          </a:p>
        </p:txBody>
      </p:sp>
      <p:sp>
        <p:nvSpPr>
          <p:cNvPr id="5" name="TextBox 4"/>
          <p:cNvSpPr txBox="1"/>
          <p:nvPr/>
        </p:nvSpPr>
        <p:spPr>
          <a:xfrm>
            <a:off x="4866911" y="2694135"/>
            <a:ext cx="3810097" cy="2123658"/>
          </a:xfrm>
          <a:prstGeom prst="rect">
            <a:avLst/>
          </a:prstGeom>
          <a:solidFill>
            <a:srgbClr val="15A53B"/>
          </a:solidFill>
        </p:spPr>
        <p:txBody>
          <a:bodyPr wrap="square" rtlCol="0">
            <a:spAutoFit/>
          </a:bodyPr>
          <a:lstStyle/>
          <a:p>
            <a:pPr algn="ctr"/>
            <a:r>
              <a:rPr lang="en-US" sz="3200" b="1" dirty="0">
                <a:solidFill>
                  <a:prstClr val="white"/>
                </a:solidFill>
                <a:latin typeface="Source Sans Pro"/>
                <a:cs typeface="Source Sans Pro"/>
              </a:rPr>
              <a:t>Audience</a:t>
            </a:r>
            <a:br>
              <a:rPr lang="en-US" sz="4400" b="1" dirty="0">
                <a:solidFill>
                  <a:prstClr val="white"/>
                </a:solidFill>
                <a:latin typeface="Source Sans Pro"/>
                <a:cs typeface="Source Sans Pro"/>
              </a:rPr>
            </a:br>
            <a:r>
              <a:rPr lang="en-US" sz="2000" b="1" dirty="0">
                <a:solidFill>
                  <a:prstClr val="white"/>
                </a:solidFill>
                <a:latin typeface="Source Sans Pro"/>
                <a:cs typeface="Source Sans Pro"/>
              </a:rPr>
              <a:t>Who is your audience? </a:t>
            </a:r>
          </a:p>
          <a:p>
            <a:pPr algn="ctr"/>
            <a:r>
              <a:rPr lang="en-US" sz="2000" b="1" dirty="0">
                <a:solidFill>
                  <a:prstClr val="white"/>
                </a:solidFill>
                <a:latin typeface="Source Sans Pro"/>
                <a:cs typeface="Source Sans Pro"/>
              </a:rPr>
              <a:t>What do they know already? What do they want to know? What do you want them to know? </a:t>
            </a:r>
          </a:p>
        </p:txBody>
      </p:sp>
      <p:sp>
        <p:nvSpPr>
          <p:cNvPr id="6" name="TextBox 5"/>
          <p:cNvSpPr txBox="1"/>
          <p:nvPr/>
        </p:nvSpPr>
        <p:spPr>
          <a:xfrm>
            <a:off x="4866911" y="4928039"/>
            <a:ext cx="3810097" cy="1200329"/>
          </a:xfrm>
          <a:prstGeom prst="rect">
            <a:avLst/>
          </a:prstGeom>
          <a:solidFill>
            <a:srgbClr val="15A53B"/>
          </a:solidFill>
        </p:spPr>
        <p:txBody>
          <a:bodyPr wrap="square" rtlCol="0">
            <a:spAutoFit/>
          </a:bodyPr>
          <a:lstStyle/>
          <a:p>
            <a:pPr algn="ctr"/>
            <a:r>
              <a:rPr lang="en-US" sz="3200" b="1" dirty="0">
                <a:solidFill>
                  <a:prstClr val="white"/>
                </a:solidFill>
                <a:latin typeface="Source Sans Pro"/>
                <a:cs typeface="Source Sans Pro"/>
              </a:rPr>
              <a:t>Information</a:t>
            </a:r>
            <a:br>
              <a:rPr lang="en-US" sz="4400" b="1" dirty="0">
                <a:solidFill>
                  <a:prstClr val="white"/>
                </a:solidFill>
                <a:latin typeface="Source Sans Pro"/>
                <a:cs typeface="Source Sans Pro"/>
              </a:rPr>
            </a:br>
            <a:r>
              <a:rPr lang="en-US" sz="2000" b="1" dirty="0">
                <a:solidFill>
                  <a:prstClr val="white"/>
                </a:solidFill>
                <a:latin typeface="Source Sans Pro"/>
                <a:cs typeface="Source Sans Pro"/>
              </a:rPr>
              <a:t>What does your message need to include?</a:t>
            </a:r>
          </a:p>
        </p:txBody>
      </p:sp>
      <p:sp>
        <p:nvSpPr>
          <p:cNvPr id="9" name="TextBox 8"/>
          <p:cNvSpPr txBox="1"/>
          <p:nvPr/>
        </p:nvSpPr>
        <p:spPr>
          <a:xfrm>
            <a:off x="447409" y="2085254"/>
            <a:ext cx="4057961" cy="769441"/>
          </a:xfrm>
          <a:prstGeom prst="rect">
            <a:avLst/>
          </a:prstGeom>
          <a:solidFill>
            <a:srgbClr val="FD902E"/>
          </a:solidFill>
        </p:spPr>
        <p:txBody>
          <a:bodyPr wrap="square" rtlCol="0">
            <a:spAutoFit/>
          </a:bodyPr>
          <a:lstStyle/>
          <a:p>
            <a:pPr algn="ctr"/>
            <a:r>
              <a:rPr lang="en-US" sz="4400" b="1" dirty="0">
                <a:solidFill>
                  <a:prstClr val="white"/>
                </a:solidFill>
                <a:latin typeface="Source Sans Pro"/>
                <a:cs typeface="Source Sans Pro"/>
              </a:rPr>
              <a:t>15-minute talk</a:t>
            </a:r>
          </a:p>
        </p:txBody>
      </p:sp>
      <p:sp>
        <p:nvSpPr>
          <p:cNvPr id="11" name="TextBox 10"/>
          <p:cNvSpPr txBox="1"/>
          <p:nvPr/>
        </p:nvSpPr>
        <p:spPr>
          <a:xfrm>
            <a:off x="447409" y="4776321"/>
            <a:ext cx="4057961" cy="769441"/>
          </a:xfrm>
          <a:prstGeom prst="rect">
            <a:avLst/>
          </a:prstGeom>
          <a:solidFill>
            <a:srgbClr val="FD902E"/>
          </a:solidFill>
        </p:spPr>
        <p:txBody>
          <a:bodyPr wrap="square" rtlCol="0">
            <a:spAutoFit/>
          </a:bodyPr>
          <a:lstStyle/>
          <a:p>
            <a:pPr algn="ctr"/>
            <a:r>
              <a:rPr lang="en-US" sz="4400" b="1" dirty="0">
                <a:solidFill>
                  <a:prstClr val="white"/>
                </a:solidFill>
                <a:latin typeface="Source Sans Pro"/>
                <a:cs typeface="Source Sans Pro"/>
              </a:rPr>
              <a:t>Tweet</a:t>
            </a:r>
          </a:p>
        </p:txBody>
      </p:sp>
      <p:sp>
        <p:nvSpPr>
          <p:cNvPr id="12" name="TextBox 11"/>
          <p:cNvSpPr txBox="1"/>
          <p:nvPr/>
        </p:nvSpPr>
        <p:spPr>
          <a:xfrm>
            <a:off x="447409" y="3096161"/>
            <a:ext cx="4057961" cy="1446550"/>
          </a:xfrm>
          <a:prstGeom prst="rect">
            <a:avLst/>
          </a:prstGeom>
          <a:solidFill>
            <a:srgbClr val="FD902E"/>
          </a:solidFill>
        </p:spPr>
        <p:txBody>
          <a:bodyPr wrap="square" rtlCol="0">
            <a:spAutoFit/>
          </a:bodyPr>
          <a:lstStyle/>
          <a:p>
            <a:pPr algn="ctr"/>
            <a:r>
              <a:rPr lang="en-US" sz="4400" b="1">
                <a:solidFill>
                  <a:prstClr val="white"/>
                </a:solidFill>
                <a:latin typeface="Source Sans Pro"/>
                <a:cs typeface="Source Sans Pro"/>
              </a:rPr>
              <a:t>1-page handout</a:t>
            </a:r>
            <a:endParaRPr lang="en-US" sz="4400" b="1" dirty="0">
              <a:solidFill>
                <a:prstClr val="white"/>
              </a:solidFill>
              <a:latin typeface="Source Sans Pro"/>
              <a:cs typeface="Source Sans Pro"/>
            </a:endParaRPr>
          </a:p>
        </p:txBody>
      </p:sp>
      <p:sp>
        <p:nvSpPr>
          <p:cNvPr id="14" name="TextBox 13"/>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Content and form  |  Audience  |  </a:t>
            </a:r>
            <a:r>
              <a:rPr lang="en-US" sz="2200" b="1" dirty="0">
                <a:solidFill>
                  <a:schemeClr val="bg1"/>
                </a:solidFill>
                <a:latin typeface="Source Sans Pro Light"/>
                <a:cs typeface="Source Sans Pro Light"/>
              </a:rPr>
              <a:t>Practice</a:t>
            </a:r>
            <a:r>
              <a:rPr lang="en-US" sz="2200" b="1" dirty="0">
                <a:solidFill>
                  <a:srgbClr val="65C3DF"/>
                </a:solidFill>
                <a:latin typeface="Source Sans Pro Light"/>
                <a:cs typeface="Source Sans Pro Light"/>
              </a:rPr>
              <a:t>  |  Tips</a:t>
            </a:r>
          </a:p>
        </p:txBody>
      </p:sp>
    </p:spTree>
    <p:extLst>
      <p:ext uri="{BB962C8B-B14F-4D97-AF65-F5344CB8AC3E}">
        <p14:creationId xmlns:p14="http://schemas.microsoft.com/office/powerpoint/2010/main" val="118963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D6D97"/>
        </a:solidFill>
        <a:effectLst/>
      </p:bgPr>
    </p:bg>
    <p:spTree>
      <p:nvGrpSpPr>
        <p:cNvPr id="1" name=""/>
        <p:cNvGrpSpPr/>
        <p:nvPr/>
      </p:nvGrpSpPr>
      <p:grpSpPr>
        <a:xfrm>
          <a:off x="0" y="0"/>
          <a:ext cx="0" cy="0"/>
          <a:chOff x="0" y="0"/>
          <a:chExt cx="0" cy="0"/>
        </a:xfrm>
      </p:grpSpPr>
      <p:sp>
        <p:nvSpPr>
          <p:cNvPr id="4" name="Rectangle 3"/>
          <p:cNvSpPr/>
          <p:nvPr/>
        </p:nvSpPr>
        <p:spPr>
          <a:xfrm>
            <a:off x="0" y="2259035"/>
            <a:ext cx="9144000" cy="1341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p:txBody>
          <a:bodyPr>
            <a:noAutofit/>
          </a:bodyPr>
          <a:lstStyle/>
          <a:p>
            <a:r>
              <a:rPr lang="en-US" dirty="0"/>
              <a:t>Miscellaneous tips and tricks</a:t>
            </a:r>
          </a:p>
        </p:txBody>
      </p:sp>
    </p:spTree>
    <p:extLst>
      <p:ext uri="{BB962C8B-B14F-4D97-AF65-F5344CB8AC3E}">
        <p14:creationId xmlns:p14="http://schemas.microsoft.com/office/powerpoint/2010/main" val="227721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slide guidelines</a:t>
            </a:r>
          </a:p>
        </p:txBody>
      </p:sp>
      <p:sp>
        <p:nvSpPr>
          <p:cNvPr id="4" name="TextBox 3"/>
          <p:cNvSpPr txBox="1"/>
          <p:nvPr/>
        </p:nvSpPr>
        <p:spPr>
          <a:xfrm>
            <a:off x="683891" y="2088076"/>
            <a:ext cx="7779270" cy="769441"/>
          </a:xfrm>
          <a:prstGeom prst="rect">
            <a:avLst/>
          </a:prstGeom>
          <a:solidFill>
            <a:srgbClr val="15A53B"/>
          </a:solidFill>
        </p:spPr>
        <p:txBody>
          <a:bodyPr wrap="square" rtlCol="0">
            <a:spAutoFit/>
          </a:bodyPr>
          <a:lstStyle/>
          <a:p>
            <a:pPr algn="ctr"/>
            <a:r>
              <a:rPr lang="en-US" sz="4400" b="1" dirty="0">
                <a:solidFill>
                  <a:schemeClr val="bg1"/>
                </a:solidFill>
                <a:latin typeface="Source Sans Pro"/>
                <a:cs typeface="Source Sans Pro"/>
              </a:rPr>
              <a:t>Short lists</a:t>
            </a:r>
          </a:p>
        </p:txBody>
      </p:sp>
      <p:sp>
        <p:nvSpPr>
          <p:cNvPr id="5" name="TextBox 4"/>
          <p:cNvSpPr txBox="1"/>
          <p:nvPr/>
        </p:nvSpPr>
        <p:spPr>
          <a:xfrm>
            <a:off x="683891" y="4041835"/>
            <a:ext cx="7779270" cy="769441"/>
          </a:xfrm>
          <a:prstGeom prst="rect">
            <a:avLst/>
          </a:prstGeom>
          <a:solidFill>
            <a:srgbClr val="15A53B"/>
          </a:solidFill>
        </p:spPr>
        <p:txBody>
          <a:bodyPr wrap="square" rtlCol="0">
            <a:spAutoFit/>
          </a:bodyPr>
          <a:lstStyle/>
          <a:p>
            <a:pPr algn="ctr"/>
            <a:r>
              <a:rPr lang="en-US" sz="4400" b="1" dirty="0">
                <a:solidFill>
                  <a:schemeClr val="bg1"/>
                </a:solidFill>
                <a:latin typeface="Source Sans Pro"/>
                <a:cs typeface="Source Sans Pro"/>
              </a:rPr>
              <a:t>Big words</a:t>
            </a:r>
          </a:p>
        </p:txBody>
      </p:sp>
      <p:sp>
        <p:nvSpPr>
          <p:cNvPr id="6" name="TextBox 5"/>
          <p:cNvSpPr txBox="1"/>
          <p:nvPr/>
        </p:nvSpPr>
        <p:spPr>
          <a:xfrm>
            <a:off x="683891" y="5030777"/>
            <a:ext cx="7779270" cy="769441"/>
          </a:xfrm>
          <a:prstGeom prst="rect">
            <a:avLst/>
          </a:prstGeom>
          <a:solidFill>
            <a:srgbClr val="15A53B"/>
          </a:solidFill>
        </p:spPr>
        <p:txBody>
          <a:bodyPr wrap="square" rtlCol="0">
            <a:spAutoFit/>
          </a:bodyPr>
          <a:lstStyle/>
          <a:p>
            <a:pPr algn="ctr"/>
            <a:r>
              <a:rPr lang="en-US" sz="4400" b="1" dirty="0">
                <a:solidFill>
                  <a:schemeClr val="bg1"/>
                </a:solidFill>
                <a:latin typeface="Source Sans Pro"/>
                <a:cs typeface="Source Sans Pro"/>
              </a:rPr>
              <a:t>Minimal animation</a:t>
            </a:r>
          </a:p>
        </p:txBody>
      </p:sp>
      <p:sp>
        <p:nvSpPr>
          <p:cNvPr id="8" name="TextBox 7"/>
          <p:cNvSpPr txBox="1"/>
          <p:nvPr/>
        </p:nvSpPr>
        <p:spPr>
          <a:xfrm>
            <a:off x="683891" y="3052596"/>
            <a:ext cx="7779270" cy="769441"/>
          </a:xfrm>
          <a:prstGeom prst="rect">
            <a:avLst/>
          </a:prstGeom>
          <a:solidFill>
            <a:srgbClr val="15A53B"/>
          </a:solidFill>
        </p:spPr>
        <p:txBody>
          <a:bodyPr wrap="square" rtlCol="0">
            <a:spAutoFit/>
          </a:bodyPr>
          <a:lstStyle/>
          <a:p>
            <a:pPr algn="ctr"/>
            <a:r>
              <a:rPr lang="en-US" sz="4400" b="1" dirty="0">
                <a:solidFill>
                  <a:schemeClr val="bg1"/>
                </a:solidFill>
                <a:latin typeface="Source Sans Pro"/>
                <a:cs typeface="Source Sans Pro"/>
              </a:rPr>
              <a:t>Few words</a:t>
            </a:r>
          </a:p>
        </p:txBody>
      </p:sp>
      <p:sp>
        <p:nvSpPr>
          <p:cNvPr id="9" name="TextBox 8"/>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Content and form  |  Audience  |  Practice  |  </a:t>
            </a:r>
            <a:r>
              <a:rPr lang="en-US" sz="2200" b="1" dirty="0">
                <a:solidFill>
                  <a:schemeClr val="bg1"/>
                </a:solidFill>
                <a:latin typeface="Source Sans Pro Light"/>
                <a:cs typeface="Source Sans Pro Light"/>
              </a:rPr>
              <a:t>Tips</a:t>
            </a:r>
          </a:p>
        </p:txBody>
      </p:sp>
    </p:spTree>
    <p:extLst>
      <p:ext uri="{BB962C8B-B14F-4D97-AF65-F5344CB8AC3E}">
        <p14:creationId xmlns:p14="http://schemas.microsoft.com/office/powerpoint/2010/main" val="231883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Nonverbal magic</a:t>
            </a:r>
          </a:p>
        </p:txBody>
      </p:sp>
      <p:sp>
        <p:nvSpPr>
          <p:cNvPr id="4" name="TextBox 3"/>
          <p:cNvSpPr txBox="1"/>
          <p:nvPr/>
        </p:nvSpPr>
        <p:spPr>
          <a:xfrm>
            <a:off x="3033854" y="1861623"/>
            <a:ext cx="3299169" cy="646331"/>
          </a:xfrm>
          <a:prstGeom prst="rect">
            <a:avLst/>
          </a:prstGeom>
          <a:solidFill>
            <a:srgbClr val="15A53B"/>
          </a:solidFill>
        </p:spPr>
        <p:txBody>
          <a:bodyPr wrap="square" rtlCol="0">
            <a:spAutoFit/>
          </a:bodyPr>
          <a:lstStyle/>
          <a:p>
            <a:pPr algn="ctr"/>
            <a:r>
              <a:rPr lang="en-US" sz="3600" b="1" dirty="0">
                <a:solidFill>
                  <a:schemeClr val="bg1"/>
                </a:solidFill>
                <a:latin typeface="Source Sans Pro"/>
                <a:cs typeface="Source Sans Pro"/>
              </a:rPr>
              <a:t>Eyes</a:t>
            </a:r>
          </a:p>
        </p:txBody>
      </p:sp>
      <p:sp>
        <p:nvSpPr>
          <p:cNvPr id="5" name="TextBox 4"/>
          <p:cNvSpPr txBox="1"/>
          <p:nvPr/>
        </p:nvSpPr>
        <p:spPr>
          <a:xfrm>
            <a:off x="3033854" y="2719364"/>
            <a:ext cx="3299169" cy="646331"/>
          </a:xfrm>
          <a:prstGeom prst="rect">
            <a:avLst/>
          </a:prstGeom>
          <a:solidFill>
            <a:srgbClr val="15A53B"/>
          </a:solidFill>
        </p:spPr>
        <p:txBody>
          <a:bodyPr wrap="square" rtlCol="0">
            <a:spAutoFit/>
          </a:bodyPr>
          <a:lstStyle/>
          <a:p>
            <a:pPr algn="ctr"/>
            <a:r>
              <a:rPr lang="en-US" sz="3600" b="1" dirty="0">
                <a:solidFill>
                  <a:schemeClr val="bg1"/>
                </a:solidFill>
                <a:latin typeface="Source Sans Pro"/>
                <a:cs typeface="Source Sans Pro"/>
              </a:rPr>
              <a:t>Standing</a:t>
            </a:r>
          </a:p>
        </p:txBody>
      </p:sp>
      <p:sp>
        <p:nvSpPr>
          <p:cNvPr id="6" name="TextBox 5"/>
          <p:cNvSpPr txBox="1"/>
          <p:nvPr/>
        </p:nvSpPr>
        <p:spPr>
          <a:xfrm>
            <a:off x="3033854" y="3577105"/>
            <a:ext cx="3299169" cy="646331"/>
          </a:xfrm>
          <a:prstGeom prst="rect">
            <a:avLst/>
          </a:prstGeom>
          <a:solidFill>
            <a:srgbClr val="15A53B"/>
          </a:solidFill>
        </p:spPr>
        <p:txBody>
          <a:bodyPr wrap="square" rtlCol="0">
            <a:spAutoFit/>
          </a:bodyPr>
          <a:lstStyle/>
          <a:p>
            <a:pPr algn="ctr"/>
            <a:r>
              <a:rPr lang="en-US" sz="3600" b="1" dirty="0">
                <a:solidFill>
                  <a:schemeClr val="bg1"/>
                </a:solidFill>
                <a:latin typeface="Source Sans Pro"/>
                <a:cs typeface="Source Sans Pro"/>
              </a:rPr>
              <a:t>Time</a:t>
            </a:r>
          </a:p>
        </p:txBody>
      </p:sp>
      <p:sp>
        <p:nvSpPr>
          <p:cNvPr id="7" name="TextBox 6"/>
          <p:cNvSpPr txBox="1"/>
          <p:nvPr/>
        </p:nvSpPr>
        <p:spPr>
          <a:xfrm>
            <a:off x="3033854" y="4434846"/>
            <a:ext cx="3299169" cy="646331"/>
          </a:xfrm>
          <a:prstGeom prst="rect">
            <a:avLst/>
          </a:prstGeom>
          <a:solidFill>
            <a:srgbClr val="15A53B"/>
          </a:solidFill>
        </p:spPr>
        <p:txBody>
          <a:bodyPr wrap="square" rtlCol="0">
            <a:spAutoFit/>
          </a:bodyPr>
          <a:lstStyle/>
          <a:p>
            <a:pPr algn="ctr"/>
            <a:r>
              <a:rPr lang="en-US" sz="3600" b="1" dirty="0">
                <a:solidFill>
                  <a:schemeClr val="bg1"/>
                </a:solidFill>
                <a:latin typeface="Source Sans Pro"/>
                <a:cs typeface="Source Sans Pro"/>
              </a:rPr>
              <a:t>Transitions</a:t>
            </a:r>
          </a:p>
        </p:txBody>
      </p:sp>
      <p:sp>
        <p:nvSpPr>
          <p:cNvPr id="8" name="TextBox 7"/>
          <p:cNvSpPr txBox="1"/>
          <p:nvPr/>
        </p:nvSpPr>
        <p:spPr>
          <a:xfrm>
            <a:off x="3033854" y="5292586"/>
            <a:ext cx="3299169" cy="646331"/>
          </a:xfrm>
          <a:prstGeom prst="rect">
            <a:avLst/>
          </a:prstGeom>
          <a:solidFill>
            <a:srgbClr val="FD902E"/>
          </a:solidFill>
        </p:spPr>
        <p:txBody>
          <a:bodyPr wrap="square" rtlCol="0">
            <a:spAutoFit/>
          </a:bodyPr>
          <a:lstStyle/>
          <a:p>
            <a:pPr algn="ctr"/>
            <a:r>
              <a:rPr lang="en-US" sz="3600" b="1" dirty="0">
                <a:solidFill>
                  <a:schemeClr val="bg1"/>
                </a:solidFill>
                <a:latin typeface="Source Sans Pro"/>
                <a:cs typeface="Source Sans Pro"/>
              </a:rPr>
              <a:t>Don’t Panic</a:t>
            </a:r>
          </a:p>
        </p:txBody>
      </p:sp>
      <p:sp>
        <p:nvSpPr>
          <p:cNvPr id="10" name="TextBox 9"/>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Content and form  |  Audience  |  Practice  |  </a:t>
            </a:r>
            <a:r>
              <a:rPr lang="en-US" sz="2200" b="1" dirty="0">
                <a:solidFill>
                  <a:schemeClr val="bg1"/>
                </a:solidFill>
                <a:latin typeface="Source Sans Pro Light"/>
                <a:cs typeface="Source Sans Pro Light"/>
              </a:rPr>
              <a:t>Tips</a:t>
            </a:r>
          </a:p>
        </p:txBody>
      </p:sp>
    </p:spTree>
    <p:extLst>
      <p:ext uri="{BB962C8B-B14F-4D97-AF65-F5344CB8AC3E}">
        <p14:creationId xmlns:p14="http://schemas.microsoft.com/office/powerpoint/2010/main" val="343134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_______ makes perfect</a:t>
            </a:r>
          </a:p>
        </p:txBody>
      </p:sp>
      <p:sp>
        <p:nvSpPr>
          <p:cNvPr id="4" name="TextBox 3"/>
          <p:cNvSpPr txBox="1"/>
          <p:nvPr/>
        </p:nvSpPr>
        <p:spPr>
          <a:xfrm>
            <a:off x="1916852" y="2184788"/>
            <a:ext cx="5313349" cy="646331"/>
          </a:xfrm>
          <a:prstGeom prst="rect">
            <a:avLst/>
          </a:prstGeom>
          <a:solidFill>
            <a:srgbClr val="15A53B"/>
          </a:solidFill>
        </p:spPr>
        <p:txBody>
          <a:bodyPr wrap="square" rtlCol="0">
            <a:spAutoFit/>
          </a:bodyPr>
          <a:lstStyle/>
          <a:p>
            <a:pPr algn="ctr"/>
            <a:r>
              <a:rPr lang="en-US" sz="3600" b="1" dirty="0">
                <a:solidFill>
                  <a:schemeClr val="bg1"/>
                </a:solidFill>
                <a:latin typeface="Source Sans Pro"/>
                <a:cs typeface="Source Sans Pro"/>
              </a:rPr>
              <a:t>Rehearse</a:t>
            </a:r>
          </a:p>
        </p:txBody>
      </p:sp>
      <p:sp>
        <p:nvSpPr>
          <p:cNvPr id="5" name="TextBox 4"/>
          <p:cNvSpPr txBox="1"/>
          <p:nvPr/>
        </p:nvSpPr>
        <p:spPr>
          <a:xfrm>
            <a:off x="1916852" y="3097441"/>
            <a:ext cx="5313349" cy="646331"/>
          </a:xfrm>
          <a:prstGeom prst="rect">
            <a:avLst/>
          </a:prstGeom>
          <a:solidFill>
            <a:srgbClr val="15A53B"/>
          </a:solidFill>
        </p:spPr>
        <p:txBody>
          <a:bodyPr wrap="square" rtlCol="0">
            <a:spAutoFit/>
          </a:bodyPr>
          <a:lstStyle/>
          <a:p>
            <a:pPr algn="ctr"/>
            <a:r>
              <a:rPr lang="en-US" sz="3600" b="1" dirty="0">
                <a:solidFill>
                  <a:schemeClr val="bg1"/>
                </a:solidFill>
                <a:latin typeface="Source Sans Pro"/>
                <a:cs typeface="Source Sans Pro"/>
              </a:rPr>
              <a:t>Get feedback</a:t>
            </a:r>
          </a:p>
        </p:txBody>
      </p:sp>
      <p:sp>
        <p:nvSpPr>
          <p:cNvPr id="6" name="TextBox 5"/>
          <p:cNvSpPr txBox="1"/>
          <p:nvPr/>
        </p:nvSpPr>
        <p:spPr>
          <a:xfrm>
            <a:off x="1916852" y="4010094"/>
            <a:ext cx="5313349" cy="646331"/>
          </a:xfrm>
          <a:prstGeom prst="rect">
            <a:avLst/>
          </a:prstGeom>
          <a:solidFill>
            <a:srgbClr val="15A53B"/>
          </a:solidFill>
        </p:spPr>
        <p:txBody>
          <a:bodyPr wrap="square" rtlCol="0">
            <a:spAutoFit/>
          </a:bodyPr>
          <a:lstStyle/>
          <a:p>
            <a:pPr algn="ctr"/>
            <a:r>
              <a:rPr lang="en-US" sz="3600" b="1" dirty="0">
                <a:solidFill>
                  <a:schemeClr val="bg1"/>
                </a:solidFill>
                <a:latin typeface="Source Sans Pro"/>
                <a:cs typeface="Source Sans Pro"/>
              </a:rPr>
              <a:t>Test equipment</a:t>
            </a:r>
          </a:p>
        </p:txBody>
      </p:sp>
      <p:sp>
        <p:nvSpPr>
          <p:cNvPr id="8" name="TextBox 7"/>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Content and form  |  Audience  |  Practice  |  </a:t>
            </a:r>
            <a:r>
              <a:rPr lang="en-US" sz="2200" b="1" dirty="0">
                <a:solidFill>
                  <a:schemeClr val="bg1"/>
                </a:solidFill>
                <a:latin typeface="Source Sans Pro Light"/>
                <a:cs typeface="Source Sans Pro Light"/>
              </a:rPr>
              <a:t>Tips</a:t>
            </a:r>
          </a:p>
        </p:txBody>
      </p:sp>
    </p:spTree>
    <p:extLst>
      <p:ext uri="{BB962C8B-B14F-4D97-AF65-F5344CB8AC3E}">
        <p14:creationId xmlns:p14="http://schemas.microsoft.com/office/powerpoint/2010/main" val="99760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Smooth tricks</a:t>
            </a:r>
          </a:p>
        </p:txBody>
      </p:sp>
      <p:sp>
        <p:nvSpPr>
          <p:cNvPr id="4" name="TextBox 3"/>
          <p:cNvSpPr txBox="1"/>
          <p:nvPr/>
        </p:nvSpPr>
        <p:spPr>
          <a:xfrm>
            <a:off x="1916852" y="2184788"/>
            <a:ext cx="5313349" cy="646331"/>
          </a:xfrm>
          <a:prstGeom prst="rect">
            <a:avLst/>
          </a:prstGeom>
          <a:solidFill>
            <a:srgbClr val="15A53B"/>
          </a:solidFill>
        </p:spPr>
        <p:txBody>
          <a:bodyPr wrap="square" rtlCol="0">
            <a:spAutoFit/>
          </a:bodyPr>
          <a:lstStyle/>
          <a:p>
            <a:pPr algn="ctr"/>
            <a:r>
              <a:rPr lang="en-US" sz="3600" b="1" dirty="0">
                <a:solidFill>
                  <a:schemeClr val="bg1"/>
                </a:solidFill>
                <a:latin typeface="Source Sans Pro"/>
                <a:cs typeface="Source Sans Pro"/>
              </a:rPr>
              <a:t>Jump to slide</a:t>
            </a:r>
          </a:p>
        </p:txBody>
      </p:sp>
      <p:sp>
        <p:nvSpPr>
          <p:cNvPr id="5" name="TextBox 4"/>
          <p:cNvSpPr txBox="1"/>
          <p:nvPr/>
        </p:nvSpPr>
        <p:spPr>
          <a:xfrm>
            <a:off x="1916852" y="3125129"/>
            <a:ext cx="5313349" cy="646331"/>
          </a:xfrm>
          <a:prstGeom prst="rect">
            <a:avLst/>
          </a:prstGeom>
          <a:solidFill>
            <a:srgbClr val="15A53B"/>
          </a:solidFill>
        </p:spPr>
        <p:txBody>
          <a:bodyPr wrap="square" rtlCol="0">
            <a:spAutoFit/>
          </a:bodyPr>
          <a:lstStyle/>
          <a:p>
            <a:pPr algn="ctr"/>
            <a:r>
              <a:rPr lang="en-US" sz="3600" b="1" dirty="0">
                <a:solidFill>
                  <a:schemeClr val="bg1"/>
                </a:solidFill>
                <a:latin typeface="Source Sans Pro"/>
                <a:cs typeface="Source Sans Pro"/>
              </a:rPr>
              <a:t>Blank screen</a:t>
            </a:r>
          </a:p>
        </p:txBody>
      </p:sp>
      <p:sp>
        <p:nvSpPr>
          <p:cNvPr id="6" name="TextBox 5"/>
          <p:cNvSpPr txBox="1"/>
          <p:nvPr/>
        </p:nvSpPr>
        <p:spPr>
          <a:xfrm>
            <a:off x="1916852" y="4065470"/>
            <a:ext cx="5313349" cy="646331"/>
          </a:xfrm>
          <a:prstGeom prst="rect">
            <a:avLst/>
          </a:prstGeom>
          <a:solidFill>
            <a:srgbClr val="15A53B"/>
          </a:solidFill>
        </p:spPr>
        <p:txBody>
          <a:bodyPr wrap="square" rtlCol="0">
            <a:spAutoFit/>
          </a:bodyPr>
          <a:lstStyle/>
          <a:p>
            <a:pPr algn="ctr"/>
            <a:r>
              <a:rPr lang="en-US" sz="3600" b="1" dirty="0">
                <a:solidFill>
                  <a:schemeClr val="bg1"/>
                </a:solidFill>
                <a:latin typeface="Source Sans Pro"/>
                <a:cs typeface="Source Sans Pro"/>
              </a:rPr>
              <a:t>Presenter view</a:t>
            </a:r>
          </a:p>
        </p:txBody>
      </p:sp>
      <p:sp>
        <p:nvSpPr>
          <p:cNvPr id="8" name="TextBox 7"/>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Content and form  |  Audience  |  Practice  |  </a:t>
            </a:r>
            <a:r>
              <a:rPr lang="en-US" sz="2200" b="1" dirty="0">
                <a:solidFill>
                  <a:schemeClr val="bg1"/>
                </a:solidFill>
                <a:latin typeface="Source Sans Pro Light"/>
                <a:cs typeface="Source Sans Pro Light"/>
              </a:rPr>
              <a:t>Tips</a:t>
            </a:r>
          </a:p>
        </p:txBody>
      </p:sp>
    </p:spTree>
    <p:extLst>
      <p:ext uri="{BB962C8B-B14F-4D97-AF65-F5344CB8AC3E}">
        <p14:creationId xmlns:p14="http://schemas.microsoft.com/office/powerpoint/2010/main" val="373590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D6D97"/>
        </a:solidFill>
        <a:effectLst/>
      </p:bgPr>
    </p:bg>
    <p:spTree>
      <p:nvGrpSpPr>
        <p:cNvPr id="1" name=""/>
        <p:cNvGrpSpPr/>
        <p:nvPr/>
      </p:nvGrpSpPr>
      <p:grpSpPr>
        <a:xfrm>
          <a:off x="0" y="0"/>
          <a:ext cx="0" cy="0"/>
          <a:chOff x="0" y="0"/>
          <a:chExt cx="0" cy="0"/>
        </a:xfrm>
      </p:grpSpPr>
      <p:sp>
        <p:nvSpPr>
          <p:cNvPr id="4" name="Rectangle 3"/>
          <p:cNvSpPr/>
          <p:nvPr/>
        </p:nvSpPr>
        <p:spPr>
          <a:xfrm>
            <a:off x="0" y="2259035"/>
            <a:ext cx="9144000" cy="1341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itle 1"/>
          <p:cNvSpPr>
            <a:spLocks noGrp="1"/>
          </p:cNvSpPr>
          <p:nvPr>
            <p:ph type="ctrTitle"/>
          </p:nvPr>
        </p:nvSpPr>
        <p:spPr/>
        <p:txBody>
          <a:bodyPr>
            <a:noAutofit/>
          </a:bodyPr>
          <a:lstStyle/>
          <a:p>
            <a:r>
              <a:rPr lang="en-US" sz="5400" dirty="0"/>
              <a:t>Conclusion</a:t>
            </a:r>
          </a:p>
        </p:txBody>
      </p:sp>
    </p:spTree>
    <p:extLst>
      <p:ext uri="{BB962C8B-B14F-4D97-AF65-F5344CB8AC3E}">
        <p14:creationId xmlns:p14="http://schemas.microsoft.com/office/powerpoint/2010/main" val="3852469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Storytelling is hard</a:t>
            </a:r>
          </a:p>
        </p:txBody>
      </p:sp>
      <p:sp>
        <p:nvSpPr>
          <p:cNvPr id="4" name="TextBox 3"/>
          <p:cNvSpPr txBox="1"/>
          <p:nvPr/>
        </p:nvSpPr>
        <p:spPr>
          <a:xfrm>
            <a:off x="2344772" y="1812096"/>
            <a:ext cx="4433084" cy="1323439"/>
          </a:xfrm>
          <a:prstGeom prst="rect">
            <a:avLst/>
          </a:prstGeom>
          <a:solidFill>
            <a:srgbClr val="FD902E"/>
          </a:solidFill>
        </p:spPr>
        <p:txBody>
          <a:bodyPr wrap="square" rtlCol="0">
            <a:spAutoFit/>
          </a:bodyPr>
          <a:lstStyle/>
          <a:p>
            <a:pPr algn="ctr"/>
            <a:r>
              <a:rPr lang="en-US" sz="4000" b="1" dirty="0">
                <a:solidFill>
                  <a:prstClr val="white"/>
                </a:solidFill>
                <a:latin typeface="Source Sans Pro"/>
                <a:cs typeface="Source Sans Pro"/>
              </a:rPr>
              <a:t>Nuance &amp; Complication</a:t>
            </a:r>
          </a:p>
        </p:txBody>
      </p:sp>
      <p:sp>
        <p:nvSpPr>
          <p:cNvPr id="5" name="TextBox 4"/>
          <p:cNvSpPr txBox="1"/>
          <p:nvPr/>
        </p:nvSpPr>
        <p:spPr>
          <a:xfrm>
            <a:off x="2344772" y="3470347"/>
            <a:ext cx="4433084" cy="1323439"/>
          </a:xfrm>
          <a:prstGeom prst="rect">
            <a:avLst/>
          </a:prstGeom>
          <a:solidFill>
            <a:srgbClr val="15A53B"/>
          </a:solidFill>
        </p:spPr>
        <p:txBody>
          <a:bodyPr wrap="square" rtlCol="0">
            <a:spAutoFit/>
          </a:bodyPr>
          <a:lstStyle/>
          <a:p>
            <a:pPr algn="ctr"/>
            <a:r>
              <a:rPr lang="en-US" sz="4000" b="1" dirty="0">
                <a:solidFill>
                  <a:prstClr val="white"/>
                </a:solidFill>
                <a:latin typeface="Source Sans Pro"/>
                <a:cs typeface="Source Sans Pro"/>
              </a:rPr>
              <a:t>Comprehension &amp; Memorability</a:t>
            </a:r>
          </a:p>
        </p:txBody>
      </p:sp>
      <p:sp>
        <p:nvSpPr>
          <p:cNvPr id="7" name="TextBox 6"/>
          <p:cNvSpPr txBox="1"/>
          <p:nvPr/>
        </p:nvSpPr>
        <p:spPr>
          <a:xfrm>
            <a:off x="2344772" y="5189185"/>
            <a:ext cx="4433084" cy="707886"/>
          </a:xfrm>
          <a:prstGeom prst="rect">
            <a:avLst/>
          </a:prstGeom>
          <a:solidFill>
            <a:schemeClr val="accent2">
              <a:lumMod val="75000"/>
            </a:schemeClr>
          </a:solidFill>
        </p:spPr>
        <p:txBody>
          <a:bodyPr wrap="square" rtlCol="0">
            <a:spAutoFit/>
          </a:bodyPr>
          <a:lstStyle/>
          <a:p>
            <a:pPr algn="ctr"/>
            <a:r>
              <a:rPr lang="en-US" sz="4000" b="1" dirty="0">
                <a:solidFill>
                  <a:prstClr val="white"/>
                </a:solidFill>
                <a:latin typeface="Source Sans Pro"/>
                <a:cs typeface="Source Sans Pro"/>
              </a:rPr>
              <a:t>It’s easy to be lazy</a:t>
            </a:r>
          </a:p>
        </p:txBody>
      </p:sp>
      <p:sp>
        <p:nvSpPr>
          <p:cNvPr id="9" name="TextBox 8"/>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Content and form  |  Audience  |  Practice  |  Tips</a:t>
            </a:r>
          </a:p>
        </p:txBody>
      </p:sp>
    </p:spTree>
    <p:extLst>
      <p:ext uri="{BB962C8B-B14F-4D97-AF65-F5344CB8AC3E}">
        <p14:creationId xmlns:p14="http://schemas.microsoft.com/office/powerpoint/2010/main" val="94163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5589"/>
            <a:ext cx="8229600" cy="958299"/>
          </a:xfrm>
        </p:spPr>
        <p:txBody>
          <a:bodyPr>
            <a:noAutofit/>
          </a:bodyPr>
          <a:lstStyle/>
          <a:p>
            <a:r>
              <a:rPr lang="en-US" sz="4000" dirty="0"/>
              <a:t>The biggest mistakes in presenting data and research</a:t>
            </a:r>
            <a:endParaRPr lang="en-US" sz="1600" dirty="0"/>
          </a:p>
        </p:txBody>
      </p:sp>
      <p:sp>
        <p:nvSpPr>
          <p:cNvPr id="5" name="TextBox 4"/>
          <p:cNvSpPr txBox="1"/>
          <p:nvPr/>
        </p:nvSpPr>
        <p:spPr>
          <a:xfrm>
            <a:off x="1447008" y="2147399"/>
            <a:ext cx="6277310" cy="1446550"/>
          </a:xfrm>
          <a:prstGeom prst="rect">
            <a:avLst/>
          </a:prstGeom>
          <a:solidFill>
            <a:srgbClr val="FD902E"/>
          </a:solidFill>
        </p:spPr>
        <p:txBody>
          <a:bodyPr wrap="square" rtlCol="0">
            <a:spAutoFit/>
          </a:bodyPr>
          <a:lstStyle/>
          <a:p>
            <a:pPr algn="ctr"/>
            <a:r>
              <a:rPr lang="en-US" sz="4400" b="1" dirty="0">
                <a:solidFill>
                  <a:schemeClr val="bg1"/>
                </a:solidFill>
                <a:latin typeface="Source Sans Pro"/>
                <a:cs typeface="Source Sans Pro"/>
              </a:rPr>
              <a:t>Conflating </a:t>
            </a:r>
            <a:br>
              <a:rPr lang="en-US" sz="4400" b="1" dirty="0">
                <a:solidFill>
                  <a:schemeClr val="bg1"/>
                </a:solidFill>
                <a:latin typeface="Source Sans Pro"/>
                <a:cs typeface="Source Sans Pro"/>
              </a:rPr>
            </a:br>
            <a:r>
              <a:rPr lang="en-US" sz="4400" b="1" dirty="0">
                <a:solidFill>
                  <a:schemeClr val="bg1"/>
                </a:solidFill>
                <a:latin typeface="Source Sans Pro"/>
                <a:cs typeface="Source Sans Pro"/>
              </a:rPr>
              <a:t>content and form</a:t>
            </a:r>
          </a:p>
        </p:txBody>
      </p:sp>
      <p:sp>
        <p:nvSpPr>
          <p:cNvPr id="6" name="TextBox 5"/>
          <p:cNvSpPr txBox="1"/>
          <p:nvPr/>
        </p:nvSpPr>
        <p:spPr>
          <a:xfrm>
            <a:off x="1447008" y="3816636"/>
            <a:ext cx="6277310" cy="769441"/>
          </a:xfrm>
          <a:prstGeom prst="rect">
            <a:avLst/>
          </a:prstGeom>
          <a:solidFill>
            <a:srgbClr val="FD902E"/>
          </a:solidFill>
        </p:spPr>
        <p:txBody>
          <a:bodyPr wrap="square" rtlCol="0">
            <a:spAutoFit/>
          </a:bodyPr>
          <a:lstStyle/>
          <a:p>
            <a:pPr algn="ctr"/>
            <a:r>
              <a:rPr lang="en-US" sz="4400" b="1" dirty="0">
                <a:solidFill>
                  <a:schemeClr val="bg1"/>
                </a:solidFill>
                <a:latin typeface="Source Sans Pro"/>
                <a:cs typeface="Source Sans Pro"/>
              </a:rPr>
              <a:t>Ignoring the audience</a:t>
            </a:r>
          </a:p>
        </p:txBody>
      </p:sp>
      <p:sp>
        <p:nvSpPr>
          <p:cNvPr id="7" name="TextBox 6"/>
          <p:cNvSpPr txBox="1"/>
          <p:nvPr/>
        </p:nvSpPr>
        <p:spPr>
          <a:xfrm>
            <a:off x="1447008" y="4892928"/>
            <a:ext cx="6277310" cy="707886"/>
          </a:xfrm>
          <a:prstGeom prst="rect">
            <a:avLst/>
          </a:prstGeom>
          <a:solidFill>
            <a:srgbClr val="15A53B"/>
          </a:solidFill>
        </p:spPr>
        <p:txBody>
          <a:bodyPr wrap="square" rtlCol="0">
            <a:spAutoFit/>
          </a:bodyPr>
          <a:lstStyle/>
          <a:p>
            <a:pPr algn="ctr"/>
            <a:r>
              <a:rPr lang="en-US" sz="2000" b="1" strike="sngStrike" dirty="0">
                <a:solidFill>
                  <a:schemeClr val="bg1"/>
                </a:solidFill>
                <a:latin typeface="Source Sans Pro"/>
                <a:cs typeface="Source Sans Pro"/>
              </a:rPr>
              <a:t>Using a laser pointer, using too many slides, </a:t>
            </a:r>
            <a:br>
              <a:rPr lang="en-US" sz="2000" b="1" strike="sngStrike" dirty="0">
                <a:solidFill>
                  <a:schemeClr val="bg1"/>
                </a:solidFill>
                <a:latin typeface="Source Sans Pro"/>
                <a:cs typeface="Source Sans Pro"/>
              </a:rPr>
            </a:br>
            <a:r>
              <a:rPr lang="en-US" sz="2000" b="1" strike="sngStrike" dirty="0">
                <a:solidFill>
                  <a:schemeClr val="bg1"/>
                </a:solidFill>
                <a:latin typeface="Source Sans Pro"/>
                <a:cs typeface="Source Sans Pro"/>
              </a:rPr>
              <a:t>not using pictures, being boring, etc.</a:t>
            </a:r>
          </a:p>
        </p:txBody>
      </p:sp>
      <p:sp>
        <p:nvSpPr>
          <p:cNvPr id="9" name="TextBox 8"/>
          <p:cNvSpPr txBox="1"/>
          <p:nvPr/>
        </p:nvSpPr>
        <p:spPr>
          <a:xfrm>
            <a:off x="457200" y="6310858"/>
            <a:ext cx="8229600" cy="430887"/>
          </a:xfrm>
          <a:prstGeom prst="rect">
            <a:avLst/>
          </a:prstGeom>
          <a:noFill/>
        </p:spPr>
        <p:txBody>
          <a:bodyPr wrap="square" rtlCol="0">
            <a:spAutoFit/>
          </a:bodyPr>
          <a:lstStyle/>
          <a:p>
            <a:pPr algn="ctr"/>
            <a:r>
              <a:rPr lang="en-US" sz="2200" b="1" dirty="0">
                <a:solidFill>
                  <a:schemeClr val="bg1"/>
                </a:solidFill>
                <a:latin typeface="Source Sans Pro Light"/>
                <a:cs typeface="Source Sans Pro Light"/>
              </a:rPr>
              <a:t>The Conundrum  </a:t>
            </a:r>
            <a:r>
              <a:rPr lang="en-US" sz="2200" b="1" dirty="0">
                <a:solidFill>
                  <a:srgbClr val="65C3DF"/>
                </a:solidFill>
                <a:latin typeface="Source Sans Pro Light"/>
                <a:cs typeface="Source Sans Pro Light"/>
              </a:rPr>
              <a:t>|  Content and form  |  Audience  |  Practice  |  Tips</a:t>
            </a:r>
          </a:p>
        </p:txBody>
      </p:sp>
    </p:spTree>
    <p:extLst>
      <p:ext uri="{BB962C8B-B14F-4D97-AF65-F5344CB8AC3E}">
        <p14:creationId xmlns:p14="http://schemas.microsoft.com/office/powerpoint/2010/main" val="151157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D6D97"/>
        </a:solidFill>
        <a:effectLst/>
      </p:bgPr>
    </p:bg>
    <p:spTree>
      <p:nvGrpSpPr>
        <p:cNvPr id="1" name=""/>
        <p:cNvGrpSpPr/>
        <p:nvPr/>
      </p:nvGrpSpPr>
      <p:grpSpPr>
        <a:xfrm>
          <a:off x="0" y="0"/>
          <a:ext cx="0" cy="0"/>
          <a:chOff x="0" y="0"/>
          <a:chExt cx="0" cy="0"/>
        </a:xfrm>
      </p:grpSpPr>
      <p:sp>
        <p:nvSpPr>
          <p:cNvPr id="4" name="Rectangle 3"/>
          <p:cNvSpPr/>
          <p:nvPr/>
        </p:nvSpPr>
        <p:spPr>
          <a:xfrm>
            <a:off x="0" y="1849561"/>
            <a:ext cx="9144000" cy="21603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p:txBody>
          <a:bodyPr>
            <a:noAutofit/>
          </a:bodyPr>
          <a:lstStyle/>
          <a:p>
            <a:r>
              <a:rPr lang="en-US" sz="5400" dirty="0"/>
              <a:t>Go forth and </a:t>
            </a:r>
            <a:br>
              <a:rPr lang="en-US" sz="5400" dirty="0"/>
            </a:br>
            <a:r>
              <a:rPr lang="en-US" sz="5400" dirty="0"/>
              <a:t>tell amazing stories</a:t>
            </a:r>
          </a:p>
        </p:txBody>
      </p:sp>
    </p:spTree>
    <p:extLst>
      <p:ext uri="{BB962C8B-B14F-4D97-AF65-F5344CB8AC3E}">
        <p14:creationId xmlns:p14="http://schemas.microsoft.com/office/powerpoint/2010/main" val="1086687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6D97"/>
        </a:solidFill>
        <a:effectLst/>
      </p:bgPr>
    </p:bg>
    <p:spTree>
      <p:nvGrpSpPr>
        <p:cNvPr id="1" name=""/>
        <p:cNvGrpSpPr/>
        <p:nvPr/>
      </p:nvGrpSpPr>
      <p:grpSpPr>
        <a:xfrm>
          <a:off x="0" y="0"/>
          <a:ext cx="0" cy="0"/>
          <a:chOff x="0" y="0"/>
          <a:chExt cx="0" cy="0"/>
        </a:xfrm>
      </p:grpSpPr>
      <p:sp>
        <p:nvSpPr>
          <p:cNvPr id="4" name="Rectangle 3"/>
          <p:cNvSpPr/>
          <p:nvPr/>
        </p:nvSpPr>
        <p:spPr>
          <a:xfrm>
            <a:off x="0" y="2259035"/>
            <a:ext cx="9144000" cy="1341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p:txBody>
          <a:bodyPr>
            <a:noAutofit/>
          </a:bodyPr>
          <a:lstStyle/>
          <a:p>
            <a:r>
              <a:rPr lang="en-US" sz="5400" dirty="0"/>
              <a:t>Content and form</a:t>
            </a:r>
          </a:p>
        </p:txBody>
      </p:sp>
    </p:spTree>
    <p:extLst>
      <p:ext uri="{BB962C8B-B14F-4D97-AF65-F5344CB8AC3E}">
        <p14:creationId xmlns:p14="http://schemas.microsoft.com/office/powerpoint/2010/main" val="32012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Artistic and rhetorical criticism</a:t>
            </a:r>
          </a:p>
        </p:txBody>
      </p:sp>
      <p:sp>
        <p:nvSpPr>
          <p:cNvPr id="4" name="TextBox 3"/>
          <p:cNvSpPr txBox="1"/>
          <p:nvPr/>
        </p:nvSpPr>
        <p:spPr>
          <a:xfrm>
            <a:off x="457200" y="1838616"/>
            <a:ext cx="3779724" cy="769441"/>
          </a:xfrm>
          <a:prstGeom prst="rect">
            <a:avLst/>
          </a:prstGeom>
          <a:solidFill>
            <a:srgbClr val="FD902E"/>
          </a:solidFill>
        </p:spPr>
        <p:txBody>
          <a:bodyPr wrap="square" rtlCol="0">
            <a:spAutoFit/>
          </a:bodyPr>
          <a:lstStyle/>
          <a:p>
            <a:pPr algn="ctr"/>
            <a:r>
              <a:rPr lang="el-GR" sz="4400" b="1" dirty="0">
                <a:solidFill>
                  <a:prstClr val="white"/>
                </a:solidFill>
                <a:latin typeface="Source Sans Pro"/>
                <a:cs typeface="Source Sans Pro"/>
              </a:rPr>
              <a:t>λόγος</a:t>
            </a:r>
            <a:endParaRPr lang="en-US" sz="4400" b="1" dirty="0">
              <a:solidFill>
                <a:prstClr val="white"/>
              </a:solidFill>
              <a:latin typeface="Source Sans Pro"/>
              <a:cs typeface="Source Sans Pro"/>
            </a:endParaRPr>
          </a:p>
        </p:txBody>
      </p:sp>
      <p:sp>
        <p:nvSpPr>
          <p:cNvPr id="5" name="TextBox 4"/>
          <p:cNvSpPr txBox="1"/>
          <p:nvPr/>
        </p:nvSpPr>
        <p:spPr>
          <a:xfrm>
            <a:off x="4907076" y="1838616"/>
            <a:ext cx="3779724" cy="769441"/>
          </a:xfrm>
          <a:prstGeom prst="rect">
            <a:avLst/>
          </a:prstGeom>
          <a:solidFill>
            <a:srgbClr val="15A53B"/>
          </a:solidFill>
        </p:spPr>
        <p:txBody>
          <a:bodyPr wrap="square" rtlCol="0">
            <a:spAutoFit/>
          </a:bodyPr>
          <a:lstStyle/>
          <a:p>
            <a:pPr algn="ctr"/>
            <a:r>
              <a:rPr lang="el-GR" sz="4400" b="1" dirty="0">
                <a:solidFill>
                  <a:prstClr val="white"/>
                </a:solidFill>
                <a:latin typeface="Source Sans Pro"/>
                <a:cs typeface="Source Sans Pro"/>
              </a:rPr>
              <a:t>λέξις</a:t>
            </a:r>
            <a:endParaRPr lang="en-US" sz="4400" b="1" dirty="0">
              <a:solidFill>
                <a:prstClr val="white"/>
              </a:solidFill>
              <a:latin typeface="Source Sans Pro"/>
              <a:cs typeface="Source Sans Pro"/>
            </a:endParaRPr>
          </a:p>
        </p:txBody>
      </p:sp>
      <p:sp>
        <p:nvSpPr>
          <p:cNvPr id="6" name="TextBox 5"/>
          <p:cNvSpPr txBox="1"/>
          <p:nvPr/>
        </p:nvSpPr>
        <p:spPr>
          <a:xfrm>
            <a:off x="457200" y="2865509"/>
            <a:ext cx="3779724" cy="769441"/>
          </a:xfrm>
          <a:prstGeom prst="rect">
            <a:avLst/>
          </a:prstGeom>
          <a:solidFill>
            <a:srgbClr val="FD902E"/>
          </a:solidFill>
        </p:spPr>
        <p:txBody>
          <a:bodyPr wrap="square" rtlCol="0">
            <a:spAutoFit/>
          </a:bodyPr>
          <a:lstStyle/>
          <a:p>
            <a:pPr algn="ctr"/>
            <a:r>
              <a:rPr lang="en-US" sz="4400" b="1" dirty="0">
                <a:solidFill>
                  <a:prstClr val="white"/>
                </a:solidFill>
                <a:latin typeface="Source Sans Pro"/>
                <a:cs typeface="Source Sans Pro"/>
              </a:rPr>
              <a:t>Res</a:t>
            </a:r>
          </a:p>
        </p:txBody>
      </p:sp>
      <p:sp>
        <p:nvSpPr>
          <p:cNvPr id="7" name="TextBox 6"/>
          <p:cNvSpPr txBox="1"/>
          <p:nvPr/>
        </p:nvSpPr>
        <p:spPr>
          <a:xfrm>
            <a:off x="4907076" y="2865509"/>
            <a:ext cx="3779724" cy="769441"/>
          </a:xfrm>
          <a:prstGeom prst="rect">
            <a:avLst/>
          </a:prstGeom>
          <a:solidFill>
            <a:srgbClr val="15A53B"/>
          </a:solidFill>
        </p:spPr>
        <p:txBody>
          <a:bodyPr wrap="square" rtlCol="0">
            <a:spAutoFit/>
          </a:bodyPr>
          <a:lstStyle/>
          <a:p>
            <a:pPr algn="ctr"/>
            <a:r>
              <a:rPr lang="en-US" sz="4400" b="1" dirty="0" err="1">
                <a:solidFill>
                  <a:prstClr val="white"/>
                </a:solidFill>
                <a:latin typeface="Source Sans Pro"/>
                <a:cs typeface="Source Sans Pro"/>
              </a:rPr>
              <a:t>Verba</a:t>
            </a:r>
            <a:endParaRPr lang="en-US" sz="4400" b="1" dirty="0">
              <a:solidFill>
                <a:prstClr val="white"/>
              </a:solidFill>
              <a:latin typeface="Source Sans Pro"/>
              <a:cs typeface="Source Sans Pro"/>
            </a:endParaRPr>
          </a:p>
        </p:txBody>
      </p:sp>
      <p:sp>
        <p:nvSpPr>
          <p:cNvPr id="8" name="TextBox 7"/>
          <p:cNvSpPr txBox="1"/>
          <p:nvPr/>
        </p:nvSpPr>
        <p:spPr>
          <a:xfrm>
            <a:off x="457200" y="3864928"/>
            <a:ext cx="3779724" cy="769441"/>
          </a:xfrm>
          <a:prstGeom prst="rect">
            <a:avLst/>
          </a:prstGeom>
          <a:solidFill>
            <a:srgbClr val="FD902E"/>
          </a:solidFill>
        </p:spPr>
        <p:txBody>
          <a:bodyPr wrap="square" rtlCol="0">
            <a:spAutoFit/>
          </a:bodyPr>
          <a:lstStyle/>
          <a:p>
            <a:pPr algn="ctr"/>
            <a:r>
              <a:rPr lang="en-US" sz="4400" b="1" dirty="0">
                <a:solidFill>
                  <a:prstClr val="white"/>
                </a:solidFill>
                <a:latin typeface="Source Sans Pro"/>
                <a:cs typeface="Source Sans Pro"/>
              </a:rPr>
              <a:t>Content</a:t>
            </a:r>
          </a:p>
        </p:txBody>
      </p:sp>
      <p:sp>
        <p:nvSpPr>
          <p:cNvPr id="9" name="TextBox 8"/>
          <p:cNvSpPr txBox="1"/>
          <p:nvPr/>
        </p:nvSpPr>
        <p:spPr>
          <a:xfrm>
            <a:off x="4907076" y="3864928"/>
            <a:ext cx="3779724" cy="769441"/>
          </a:xfrm>
          <a:prstGeom prst="rect">
            <a:avLst/>
          </a:prstGeom>
          <a:solidFill>
            <a:srgbClr val="15A53B"/>
          </a:solidFill>
        </p:spPr>
        <p:txBody>
          <a:bodyPr wrap="square" rtlCol="0">
            <a:spAutoFit/>
          </a:bodyPr>
          <a:lstStyle/>
          <a:p>
            <a:pPr algn="ctr"/>
            <a:r>
              <a:rPr lang="en-US" sz="4400" b="1" dirty="0">
                <a:solidFill>
                  <a:prstClr val="white"/>
                </a:solidFill>
                <a:latin typeface="Source Sans Pro"/>
                <a:cs typeface="Source Sans Pro"/>
              </a:rPr>
              <a:t>Form</a:t>
            </a:r>
          </a:p>
        </p:txBody>
      </p:sp>
      <p:sp>
        <p:nvSpPr>
          <p:cNvPr id="10" name="TextBox 9"/>
          <p:cNvSpPr txBox="1"/>
          <p:nvPr/>
        </p:nvSpPr>
        <p:spPr>
          <a:xfrm>
            <a:off x="457200" y="4864349"/>
            <a:ext cx="3779724" cy="769441"/>
          </a:xfrm>
          <a:prstGeom prst="rect">
            <a:avLst/>
          </a:prstGeom>
          <a:solidFill>
            <a:srgbClr val="FD902E"/>
          </a:solidFill>
        </p:spPr>
        <p:txBody>
          <a:bodyPr wrap="square" rtlCol="0">
            <a:spAutoFit/>
          </a:bodyPr>
          <a:lstStyle/>
          <a:p>
            <a:pPr algn="ctr"/>
            <a:r>
              <a:rPr lang="en-US" sz="4400" b="1" dirty="0">
                <a:solidFill>
                  <a:prstClr val="white"/>
                </a:solidFill>
                <a:latin typeface="Source Sans Pro"/>
                <a:cs typeface="Source Sans Pro"/>
              </a:rPr>
              <a:t>Essence</a:t>
            </a:r>
          </a:p>
        </p:txBody>
      </p:sp>
      <p:sp>
        <p:nvSpPr>
          <p:cNvPr id="11" name="TextBox 10"/>
          <p:cNvSpPr txBox="1"/>
          <p:nvPr/>
        </p:nvSpPr>
        <p:spPr>
          <a:xfrm>
            <a:off x="4907076" y="4864349"/>
            <a:ext cx="3779724" cy="769441"/>
          </a:xfrm>
          <a:prstGeom prst="rect">
            <a:avLst/>
          </a:prstGeom>
          <a:solidFill>
            <a:srgbClr val="15A53B"/>
          </a:solidFill>
        </p:spPr>
        <p:txBody>
          <a:bodyPr wrap="square" rtlCol="0">
            <a:spAutoFit/>
          </a:bodyPr>
          <a:lstStyle/>
          <a:p>
            <a:pPr algn="ctr"/>
            <a:r>
              <a:rPr lang="en-US" sz="4400" b="1" dirty="0">
                <a:solidFill>
                  <a:prstClr val="white"/>
                </a:solidFill>
                <a:latin typeface="Source Sans Pro"/>
                <a:cs typeface="Source Sans Pro"/>
              </a:rPr>
              <a:t>Structure</a:t>
            </a:r>
          </a:p>
        </p:txBody>
      </p:sp>
      <p:sp>
        <p:nvSpPr>
          <p:cNvPr id="13" name="TextBox 12"/>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a:t>
            </a:r>
            <a:r>
              <a:rPr lang="en-US" sz="2200" b="1" dirty="0">
                <a:solidFill>
                  <a:schemeClr val="bg1"/>
                </a:solidFill>
                <a:latin typeface="Source Sans Pro Light"/>
                <a:cs typeface="Source Sans Pro Light"/>
              </a:rPr>
              <a:t>Content and form  </a:t>
            </a:r>
            <a:r>
              <a:rPr lang="en-US" sz="2200" b="1" dirty="0">
                <a:solidFill>
                  <a:srgbClr val="65C3DF"/>
                </a:solidFill>
                <a:latin typeface="Source Sans Pro Light"/>
                <a:cs typeface="Source Sans Pro Light"/>
              </a:rPr>
              <a:t>|  Audience  |  Practice  |  Tips</a:t>
            </a:r>
          </a:p>
        </p:txBody>
      </p:sp>
    </p:spTree>
    <p:extLst>
      <p:ext uri="{BB962C8B-B14F-4D97-AF65-F5344CB8AC3E}">
        <p14:creationId xmlns:p14="http://schemas.microsoft.com/office/powerpoint/2010/main" val="38959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511189"/>
            <a:ext cx="9144000" cy="5433199"/>
          </a:xfrm>
          <a:prstGeom prst="rect">
            <a:avLst/>
          </a:prstGeom>
        </p:spPr>
      </p:pic>
    </p:spTree>
    <p:extLst>
      <p:ext uri="{BB962C8B-B14F-4D97-AF65-F5344CB8AC3E}">
        <p14:creationId xmlns:p14="http://schemas.microsoft.com/office/powerpoint/2010/main" val="4711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6D97"/>
        </a:solidFill>
        <a:effectLst/>
      </p:bgPr>
    </p:bg>
    <p:spTree>
      <p:nvGrpSpPr>
        <p:cNvPr id="1" name=""/>
        <p:cNvGrpSpPr/>
        <p:nvPr/>
      </p:nvGrpSpPr>
      <p:grpSpPr>
        <a:xfrm>
          <a:off x="0" y="0"/>
          <a:ext cx="0" cy="0"/>
          <a:chOff x="0" y="0"/>
          <a:chExt cx="0" cy="0"/>
        </a:xfrm>
      </p:grpSpPr>
      <p:sp>
        <p:nvSpPr>
          <p:cNvPr id="4" name="Rectangle 3"/>
          <p:cNvSpPr/>
          <p:nvPr/>
        </p:nvSpPr>
        <p:spPr>
          <a:xfrm>
            <a:off x="0" y="2259035"/>
            <a:ext cx="9144000" cy="1341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p:txBody>
          <a:bodyPr>
            <a:noAutofit/>
          </a:bodyPr>
          <a:lstStyle/>
          <a:p>
            <a:r>
              <a:rPr lang="en-US" sz="5400" dirty="0"/>
              <a:t>Framing your content</a:t>
            </a:r>
          </a:p>
        </p:txBody>
      </p:sp>
    </p:spTree>
    <p:extLst>
      <p:ext uri="{BB962C8B-B14F-4D97-AF65-F5344CB8AC3E}">
        <p14:creationId xmlns:p14="http://schemas.microsoft.com/office/powerpoint/2010/main" val="973663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70040" y="735914"/>
            <a:ext cx="5210025" cy="1446550"/>
          </a:xfrm>
          <a:prstGeom prst="rect">
            <a:avLst/>
          </a:prstGeom>
          <a:solidFill>
            <a:srgbClr val="15A53B"/>
          </a:solidFill>
        </p:spPr>
        <p:txBody>
          <a:bodyPr wrap="square" rtlCol="0">
            <a:spAutoFit/>
          </a:bodyPr>
          <a:lstStyle/>
          <a:p>
            <a:pPr algn="ctr"/>
            <a:r>
              <a:rPr lang="en-US" sz="4400" b="1" dirty="0">
                <a:solidFill>
                  <a:schemeClr val="bg1"/>
                </a:solidFill>
                <a:latin typeface="Source Sans Pro"/>
                <a:cs typeface="Source Sans Pro"/>
              </a:rPr>
              <a:t>What are your favorite stories?</a:t>
            </a:r>
          </a:p>
        </p:txBody>
      </p:sp>
      <p:sp>
        <p:nvSpPr>
          <p:cNvPr id="6" name="TextBox 5"/>
          <p:cNvSpPr txBox="1"/>
          <p:nvPr/>
        </p:nvSpPr>
        <p:spPr>
          <a:xfrm>
            <a:off x="1970040" y="2599866"/>
            <a:ext cx="5210025" cy="1446550"/>
          </a:xfrm>
          <a:prstGeom prst="rect">
            <a:avLst/>
          </a:prstGeom>
          <a:solidFill>
            <a:srgbClr val="15A53B"/>
          </a:solidFill>
        </p:spPr>
        <p:txBody>
          <a:bodyPr wrap="square" rtlCol="0">
            <a:spAutoFit/>
          </a:bodyPr>
          <a:lstStyle/>
          <a:p>
            <a:pPr algn="ctr"/>
            <a:r>
              <a:rPr lang="en-US" sz="4400" b="1" dirty="0">
                <a:solidFill>
                  <a:schemeClr val="bg1"/>
                </a:solidFill>
                <a:latin typeface="Source Sans Pro"/>
                <a:cs typeface="Source Sans Pro"/>
              </a:rPr>
              <a:t>Why are </a:t>
            </a:r>
            <a:br>
              <a:rPr lang="en-US" sz="4400" b="1" dirty="0">
                <a:solidFill>
                  <a:schemeClr val="bg1"/>
                </a:solidFill>
                <a:latin typeface="Source Sans Pro"/>
                <a:cs typeface="Source Sans Pro"/>
              </a:rPr>
            </a:br>
            <a:r>
              <a:rPr lang="en-US" sz="4400" b="1" dirty="0">
                <a:solidFill>
                  <a:schemeClr val="bg1"/>
                </a:solidFill>
                <a:latin typeface="Source Sans Pro"/>
                <a:cs typeface="Source Sans Pro"/>
              </a:rPr>
              <a:t>they so great?</a:t>
            </a:r>
          </a:p>
        </p:txBody>
      </p:sp>
      <p:sp>
        <p:nvSpPr>
          <p:cNvPr id="10" name="TextBox 9"/>
          <p:cNvSpPr txBox="1"/>
          <p:nvPr/>
        </p:nvSpPr>
        <p:spPr>
          <a:xfrm>
            <a:off x="1970040" y="4463818"/>
            <a:ext cx="5210025" cy="1446550"/>
          </a:xfrm>
          <a:prstGeom prst="rect">
            <a:avLst/>
          </a:prstGeom>
          <a:solidFill>
            <a:srgbClr val="15A53B"/>
          </a:solidFill>
        </p:spPr>
        <p:txBody>
          <a:bodyPr wrap="square" rtlCol="0">
            <a:spAutoFit/>
          </a:bodyPr>
          <a:lstStyle/>
          <a:p>
            <a:pPr algn="ctr"/>
            <a:r>
              <a:rPr lang="en-US" sz="4400" b="1" dirty="0">
                <a:solidFill>
                  <a:schemeClr val="bg1"/>
                </a:solidFill>
                <a:latin typeface="Source Sans Pro"/>
                <a:cs typeface="Source Sans Pro"/>
              </a:rPr>
              <a:t>Why do people </a:t>
            </a:r>
            <a:br>
              <a:rPr lang="en-US" sz="4400" b="1" dirty="0">
                <a:solidFill>
                  <a:schemeClr val="bg1"/>
                </a:solidFill>
                <a:latin typeface="Source Sans Pro"/>
                <a:cs typeface="Source Sans Pro"/>
              </a:rPr>
            </a:br>
            <a:r>
              <a:rPr lang="en-US" sz="4400" b="1" dirty="0">
                <a:solidFill>
                  <a:schemeClr val="bg1"/>
                </a:solidFill>
                <a:latin typeface="Source Sans Pro"/>
                <a:cs typeface="Source Sans Pro"/>
              </a:rPr>
              <a:t>like stories?</a:t>
            </a:r>
          </a:p>
        </p:txBody>
      </p:sp>
      <p:sp>
        <p:nvSpPr>
          <p:cNvPr id="7" name="TextBox 6"/>
          <p:cNvSpPr txBox="1"/>
          <p:nvPr/>
        </p:nvSpPr>
        <p:spPr>
          <a:xfrm>
            <a:off x="457200" y="6310858"/>
            <a:ext cx="8229600" cy="430887"/>
          </a:xfrm>
          <a:prstGeom prst="rect">
            <a:avLst/>
          </a:prstGeom>
          <a:noFill/>
        </p:spPr>
        <p:txBody>
          <a:bodyPr wrap="square" rtlCol="0">
            <a:spAutoFit/>
          </a:bodyPr>
          <a:lstStyle/>
          <a:p>
            <a:pPr algn="ctr"/>
            <a:r>
              <a:rPr lang="en-US" sz="2200" b="1" dirty="0">
                <a:solidFill>
                  <a:srgbClr val="65C3DF"/>
                </a:solidFill>
                <a:latin typeface="Source Sans Pro Light"/>
                <a:cs typeface="Source Sans Pro Light"/>
              </a:rPr>
              <a:t>The Conundrum  |  </a:t>
            </a:r>
            <a:r>
              <a:rPr lang="en-US" sz="2200" b="1" dirty="0">
                <a:solidFill>
                  <a:schemeClr val="bg1"/>
                </a:solidFill>
                <a:latin typeface="Source Sans Pro Light"/>
                <a:cs typeface="Source Sans Pro Light"/>
              </a:rPr>
              <a:t>Content and form  </a:t>
            </a:r>
            <a:r>
              <a:rPr lang="en-US" sz="2200" b="1" dirty="0">
                <a:solidFill>
                  <a:srgbClr val="65C3DF"/>
                </a:solidFill>
                <a:latin typeface="Source Sans Pro Light"/>
                <a:cs typeface="Source Sans Pro Light"/>
              </a:rPr>
              <a:t>|  Audience  |  Practice  |  Tips</a:t>
            </a:r>
          </a:p>
        </p:txBody>
      </p:sp>
    </p:spTree>
    <p:extLst>
      <p:ext uri="{BB962C8B-B14F-4D97-AF65-F5344CB8AC3E}">
        <p14:creationId xmlns:p14="http://schemas.microsoft.com/office/powerpoint/2010/main" val="208291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996</TotalTime>
  <Words>1390</Words>
  <Application>Microsoft Macintosh PowerPoint</Application>
  <PresentationFormat>On-screen Show (4:3)</PresentationFormat>
  <Paragraphs>203</Paragraphs>
  <Slides>40</Slides>
  <Notes>29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Arial</vt:lpstr>
      <vt:lpstr>Calibri</vt:lpstr>
      <vt:lpstr>Rockwell</vt:lpstr>
      <vt:lpstr>Source Sans Pro</vt:lpstr>
      <vt:lpstr>Source Sans Pro </vt:lpstr>
      <vt:lpstr>Source Sans Pro Light</vt:lpstr>
      <vt:lpstr>Office Theme</vt:lpstr>
      <vt:lpstr>2_Office Theme</vt:lpstr>
      <vt:lpstr>Telling Stories  with Data</vt:lpstr>
      <vt:lpstr>PowerPoint Presentation</vt:lpstr>
      <vt:lpstr>The Conundrum</vt:lpstr>
      <vt:lpstr>The biggest mistakes in presenting data and research</vt:lpstr>
      <vt:lpstr>Content and form</vt:lpstr>
      <vt:lpstr>Artistic and rhetorical criticism</vt:lpstr>
      <vt:lpstr>PowerPoint Presentation</vt:lpstr>
      <vt:lpstr>Framing your content</vt:lpstr>
      <vt:lpstr>PowerPoint Presentation</vt:lpstr>
      <vt:lpstr>PowerPoint Presentation</vt:lpstr>
      <vt:lpstr>Narrative structures</vt:lpstr>
      <vt:lpstr>Why stories?</vt:lpstr>
      <vt:lpstr>What makes stories great?</vt:lpstr>
      <vt:lpstr>PowerPoint Presentation</vt:lpstr>
      <vt:lpstr>Genres</vt:lpstr>
      <vt:lpstr>PowerPoint Presentation</vt:lpstr>
      <vt:lpstr>PowerPoint Presentation</vt:lpstr>
      <vt:lpstr>Translating genres</vt:lpstr>
      <vt:lpstr>PowerPoint Presentation</vt:lpstr>
      <vt:lpstr>PowerPoint Presentation</vt:lpstr>
      <vt:lpstr>Too much data</vt:lpstr>
      <vt:lpstr>Getting better…</vt:lpstr>
      <vt:lpstr>Tell a story</vt:lpstr>
      <vt:lpstr>Stories are memorable</vt:lpstr>
      <vt:lpstr>Why do we do this?</vt:lpstr>
      <vt:lpstr>Know thine audience</vt:lpstr>
      <vt:lpstr>Ask these questions all the time</vt:lpstr>
      <vt:lpstr>Tailoring core message to audience</vt:lpstr>
      <vt:lpstr>Translating essence to audience</vt:lpstr>
      <vt:lpstr>Translating essence to audience</vt:lpstr>
      <vt:lpstr>Short practice time</vt:lpstr>
      <vt:lpstr>Outline your content as a…</vt:lpstr>
      <vt:lpstr>Miscellaneous tips and tricks</vt:lpstr>
      <vt:lpstr>General slide guidelines</vt:lpstr>
      <vt:lpstr>Nonverbal magic</vt:lpstr>
      <vt:lpstr>_______ makes perfect</vt:lpstr>
      <vt:lpstr>Smooth tricks</vt:lpstr>
      <vt:lpstr>Conclusion</vt:lpstr>
      <vt:lpstr>Storytelling is hard</vt:lpstr>
      <vt:lpstr>Go forth and  tell amazing stories</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Heiss</dc:creator>
  <cp:lastModifiedBy>Andrew Heiss</cp:lastModifiedBy>
  <cp:revision>78</cp:revision>
  <dcterms:created xsi:type="dcterms:W3CDTF">2013-09-12T01:01:55Z</dcterms:created>
  <dcterms:modified xsi:type="dcterms:W3CDTF">2018-06-12T17:02:10Z</dcterms:modified>
</cp:coreProperties>
</file>